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2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6.xml" ContentType="application/vnd.openxmlformats-officedocument.presentationml.slideLayout+xml"/>
  <Override PartName="/ppt/handoutMasters/handoutMaster1.xml" ContentType="application/vnd.openxmlformats-officedocument.presentationml.handoutMaster+xml"/>
  <Override PartName="/ppt/theme/theme11.xml" ContentType="application/vnd.openxmlformats-officedocument.theme+xml"/>
  <Override PartName="/ppt/theme/theme12.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0.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699" r:id="rId2"/>
    <p:sldMasterId id="2147483729" r:id="rId3"/>
    <p:sldMasterId id="2147483711" r:id="rId4"/>
    <p:sldMasterId id="2147483723" r:id="rId5"/>
    <p:sldMasterId id="2147483731" r:id="rId6"/>
    <p:sldMasterId id="2147483733" r:id="rId7"/>
    <p:sldMasterId id="2147483735" r:id="rId8"/>
    <p:sldMasterId id="2147483737" r:id="rId9"/>
    <p:sldMasterId id="2147483739" r:id="rId10"/>
    <p:sldMasterId id="2147483741" r:id="rId11"/>
    <p:sldMasterId id="2147483675" r:id="rId12"/>
    <p:sldMasterId id="2147483687" r:id="rId13"/>
  </p:sldMasterIdLst>
  <p:handoutMasterIdLst>
    <p:handoutMasterId r:id="rId39"/>
  </p:handoutMasterIdLst>
  <p:sldIdLst>
    <p:sldId id="282" r:id="rId14"/>
    <p:sldId id="258" r:id="rId15"/>
    <p:sldId id="257" r:id="rId16"/>
    <p:sldId id="266" r:id="rId17"/>
    <p:sldId id="267" r:id="rId18"/>
    <p:sldId id="259" r:id="rId19"/>
    <p:sldId id="284" r:id="rId20"/>
    <p:sldId id="285" r:id="rId21"/>
    <p:sldId id="286" r:id="rId22"/>
    <p:sldId id="287" r:id="rId23"/>
    <p:sldId id="288" r:id="rId24"/>
    <p:sldId id="260" r:id="rId25"/>
    <p:sldId id="261" r:id="rId26"/>
    <p:sldId id="262" r:id="rId27"/>
    <p:sldId id="276" r:id="rId28"/>
    <p:sldId id="264" r:id="rId29"/>
    <p:sldId id="280" r:id="rId30"/>
    <p:sldId id="281" r:id="rId31"/>
    <p:sldId id="263" r:id="rId32"/>
    <p:sldId id="283" r:id="rId33"/>
    <p:sldId id="265" r:id="rId34"/>
    <p:sldId id="272" r:id="rId35"/>
    <p:sldId id="273" r:id="rId36"/>
    <p:sldId id="274" r:id="rId37"/>
    <p:sldId id="275"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b Room" id="{AD7383CC-F54D-4FE5-81DC-2A3B95F528A6}">
          <p14:sldIdLst>
            <p14:sldId id="282"/>
          </p14:sldIdLst>
        </p14:section>
        <p14:section name="Watch It! (Input)" id="{35B1C16A-1A65-4C7D-98FB-0E6BA11B80C3}">
          <p14:sldIdLst>
            <p14:sldId id="258"/>
          </p14:sldIdLst>
        </p14:section>
        <p14:section name="Read It! (Input)" id="{ACC84285-59E2-4AC2-8325-34201F7297AD}">
          <p14:sldIdLst>
            <p14:sldId id="257"/>
            <p14:sldId id="266"/>
            <p14:sldId id="267"/>
          </p14:sldIdLst>
        </p14:section>
        <p14:section name="Explore It! (Input)" id="{9A4302BE-DB01-4590-BB14-04CC13506838}">
          <p14:sldIdLst>
            <p14:sldId id="259"/>
            <p14:sldId id="284"/>
            <p14:sldId id="285"/>
            <p14:sldId id="286"/>
            <p14:sldId id="287"/>
            <p14:sldId id="288"/>
          </p14:sldIdLst>
        </p14:section>
        <p14:section name="Research It! (Input)" id="{31614835-7181-40BC-AF12-9FDCC0CF6332}">
          <p14:sldIdLst>
            <p14:sldId id="260"/>
          </p14:sldIdLst>
        </p14:section>
        <p14:section name="Organize It! (Output)" id="{C979DDD8-8719-4461-A4A5-483E01DCE1E9}">
          <p14:sldIdLst>
            <p14:sldId id="261"/>
          </p14:sldIdLst>
        </p14:section>
        <p14:section name="Illustrate It! (Output)" id="{29577028-9618-4819-B51F-13E35299702F}">
          <p14:sldIdLst>
            <p14:sldId id="262"/>
            <p14:sldId id="276"/>
          </p14:sldIdLst>
        </p14:section>
        <p14:section name="Write It! (Output)" id="{9C2626BA-C33C-473F-9C4A-44B2DECFBD0A}">
          <p14:sldIdLst>
            <p14:sldId id="264"/>
            <p14:sldId id="280"/>
            <p14:sldId id="281"/>
          </p14:sldIdLst>
        </p14:section>
        <p14:section name="Assess It! (Output)" id="{E5AF03A3-3DDB-4118-AB21-222D88D2AF48}">
          <p14:sldIdLst>
            <p14:sldId id="263"/>
            <p14:sldId id="283"/>
          </p14:sldIdLst>
        </p14:section>
        <p14:section name="Challenge It! (Bonus)" id="{2ADE43E2-B032-4097-9724-BE8AB1E58C82}">
          <p14:sldIdLst>
            <p14:sldId id="265"/>
            <p14:sldId id="272"/>
            <p14:sldId id="273"/>
            <p14:sldId id="274"/>
            <p14:sldId id="27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7C80"/>
    <a:srgbClr val="FFEB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4" d="100"/>
          <a:sy n="104" d="100"/>
        </p:scale>
        <p:origin x="576" y="67"/>
      </p:cViewPr>
      <p:guideLst>
        <p:guide orient="horz" pos="1620"/>
        <p:guide pos="2880"/>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handoutMaster" Target="handoutMasters/handout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customXml" Target="../customXml/item3.xml"/><Relationship Id="rId20" Type="http://schemas.openxmlformats.org/officeDocument/2006/relationships/slide" Target="slides/slide7.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FF80FA-2653-470A-89A3-B299FD9F71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CC726672-699A-485D-A69E-F8D865A71D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EE6055-82D6-45C4-A564-25E9B743D9C4}" type="datetimeFigureOut">
              <a:rPr lang="en-US" smtClean="0">
                <a:latin typeface="Verdana" panose="020B0604030504040204" pitchFamily="34" charset="0"/>
              </a:rPr>
              <a:t>2/10/2021</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7F24C55A-CF51-4C97-9628-9A2DEE983E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4269E573-AC51-4EFA-9590-0D9B6D83C4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0510-9780-4219-80AA-C12368CEBCC8}"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9583547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xplore 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D629D-BF27-45CB-B1E2-C33CC5439FA7}"/>
              </a:ext>
            </a:extLst>
          </p:cNvPr>
          <p:cNvSpPr txBox="1"/>
          <p:nvPr userDrawn="1"/>
        </p:nvSpPr>
        <p:spPr>
          <a:xfrm>
            <a:off x="0" y="-16151"/>
            <a:ext cx="1390124" cy="203132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2.</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3 </a:t>
            </a:r>
          </a:p>
        </p:txBody>
      </p:sp>
      <p:sp>
        <p:nvSpPr>
          <p:cNvPr id="12" name="Rectangle 11">
            <a:extLst>
              <a:ext uri="{FF2B5EF4-FFF2-40B4-BE49-F238E27FC236}">
                <a16:creationId xmlns:a16="http://schemas.microsoft.com/office/drawing/2014/main" id="{91924EF3-1186-45E7-8F27-BD0B15676A8F}"/>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p:cNvSpPr txBox="1"/>
          <p:nvPr userDrawn="1"/>
        </p:nvSpPr>
        <p:spPr>
          <a:xfrm>
            <a:off x="2785873" y="725424"/>
            <a:ext cx="5846064" cy="1200329"/>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a:solidFill>
                  <a:prstClr val="black"/>
                </a:solidFill>
                <a:latin typeface="Verdana" panose="020B0604030504040204" pitchFamily="34" charset="0"/>
                <a:ea typeface="Verdana" panose="020B0604030504040204" pitchFamily="34" charset="0"/>
              </a:rPr>
              <a:t>Color</a:t>
            </a:r>
            <a:r>
              <a:rPr lang="en-US" dirty="0">
                <a:solidFill>
                  <a:prstClr val="black"/>
                </a:solidFill>
                <a:latin typeface="Verdana" panose="020B0604030504040204" pitchFamily="34" charset="0"/>
                <a:ea typeface="Verdana" panose="020B0604030504040204" pitchFamily="34" charset="0"/>
              </a:rPr>
              <a:t> is often used as an identifier of minerals, but it doesn’t tell the whole story. The same mineral can be different colors.</a:t>
            </a:r>
          </a:p>
          <a:p>
            <a:endParaRPr lang="en-US" dirty="0">
              <a:latin typeface="Verdana" panose="020B0604030504040204" pitchFamily="34" charset="0"/>
            </a:endParaRPr>
          </a:p>
        </p:txBody>
      </p:sp>
      <p:sp>
        <p:nvSpPr>
          <p:cNvPr id="3" name="TextBox 2"/>
          <p:cNvSpPr txBox="1"/>
          <p:nvPr userDrawn="1"/>
        </p:nvSpPr>
        <p:spPr>
          <a:xfrm>
            <a:off x="2785873" y="3955363"/>
            <a:ext cx="3553967" cy="1200329"/>
          </a:xfrm>
          <a:prstGeom prst="rect">
            <a:avLst/>
          </a:prstGeom>
          <a:noFill/>
        </p:spPr>
        <p:txBody>
          <a:bodyPr wrap="square" rtlCol="0">
            <a:spAutoFit/>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startAt="2"/>
              <a:tabLst/>
              <a:defRPr/>
            </a:pPr>
            <a:r>
              <a:rPr lang="en-US" sz="1800" dirty="0">
                <a:solidFill>
                  <a:prstClr val="black"/>
                </a:solidFill>
                <a:latin typeface="Verdana" panose="020B0604030504040204" pitchFamily="34" charset="0"/>
                <a:ea typeface="Verdana" panose="020B0604030504040204" pitchFamily="34" charset="0"/>
              </a:rPr>
              <a:t>On your lab sheet, write down the color(s) that you are observing.  </a:t>
            </a:r>
          </a:p>
          <a:p>
            <a:endParaRPr lang="en-US" dirty="0">
              <a:latin typeface="Verdana" panose="020B0604030504040204"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80831" y="1601205"/>
            <a:ext cx="3833192" cy="2408129"/>
          </a:xfrm>
          <a:prstGeom prst="rect">
            <a:avLst/>
          </a:prstGeom>
        </p:spPr>
      </p:pic>
    </p:spTree>
    <p:extLst>
      <p:ext uri="{BB962C8B-B14F-4D97-AF65-F5344CB8AC3E}">
        <p14:creationId xmlns:p14="http://schemas.microsoft.com/office/powerpoint/2010/main" val="209017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Explore 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D629D-BF27-45CB-B1E2-C33CC5439FA7}"/>
              </a:ext>
            </a:extLst>
          </p:cNvPr>
          <p:cNvSpPr txBox="1"/>
          <p:nvPr userDrawn="1"/>
        </p:nvSpPr>
        <p:spPr>
          <a:xfrm>
            <a:off x="0" y="-16151"/>
            <a:ext cx="1390124" cy="203132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4 </a:t>
            </a:r>
          </a:p>
        </p:txBody>
      </p:sp>
      <p:sp>
        <p:nvSpPr>
          <p:cNvPr id="12" name="Rectangle 11">
            <a:extLst>
              <a:ext uri="{FF2B5EF4-FFF2-40B4-BE49-F238E27FC236}">
                <a16:creationId xmlns:a16="http://schemas.microsoft.com/office/drawing/2014/main" id="{91924EF3-1186-45E7-8F27-BD0B15676A8F}"/>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p:cNvSpPr txBox="1"/>
          <p:nvPr userDrawn="1"/>
        </p:nvSpPr>
        <p:spPr>
          <a:xfrm>
            <a:off x="2980944" y="597408"/>
            <a:ext cx="5559552" cy="1354217"/>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Verdana" panose="020B0604030504040204" pitchFamily="34" charset="0"/>
                <a:ea typeface="Verdana" panose="020B0604030504040204" pitchFamily="34" charset="0"/>
              </a:rPr>
              <a:t>When a mineral breaks off in sheets or along a smooth plane, it has </a:t>
            </a:r>
            <a:r>
              <a:rPr lang="en-US" sz="1600" i="1" dirty="0">
                <a:solidFill>
                  <a:prstClr val="black"/>
                </a:solidFill>
                <a:latin typeface="Verdana" panose="020B0604030504040204" pitchFamily="34" charset="0"/>
                <a:ea typeface="Verdana" panose="020B0604030504040204" pitchFamily="34" charset="0"/>
              </a:rPr>
              <a:t>cleavage</a:t>
            </a:r>
            <a:r>
              <a:rPr lang="en-US" sz="1600" dirty="0">
                <a:solidFill>
                  <a:prstClr val="black"/>
                </a:solidFill>
                <a:latin typeface="Verdana" panose="020B0604030504040204" pitchFamily="34" charset="0"/>
                <a:ea typeface="Verdana" panose="020B0604030504040204" pitchFamily="34" charset="0"/>
              </a:rPr>
              <a:t>. When it breaks off without a definite shape or along a curved surface, it has </a:t>
            </a:r>
            <a:r>
              <a:rPr lang="en-US" sz="1600" i="1" dirty="0">
                <a:solidFill>
                  <a:prstClr val="black"/>
                </a:solidFill>
                <a:latin typeface="Verdana" panose="020B0604030504040204" pitchFamily="34" charset="0"/>
                <a:ea typeface="Verdana" panose="020B0604030504040204" pitchFamily="34" charset="0"/>
              </a:rPr>
              <a:t>fracture</a:t>
            </a:r>
            <a:r>
              <a:rPr lang="en-US" sz="1600" dirty="0">
                <a:solidFill>
                  <a:prstClr val="black"/>
                </a:solidFill>
                <a:latin typeface="Verdana" panose="020B0604030504040204" pitchFamily="34" charset="0"/>
                <a:ea typeface="Verdana" panose="020B0604030504040204" pitchFamily="34" charset="0"/>
              </a:rPr>
              <a:t>.</a:t>
            </a:r>
          </a:p>
          <a:p>
            <a:endParaRPr lang="en-US" sz="1600" dirty="0">
              <a:latin typeface="Verdana" panose="020B0604030504040204" pitchFamily="34" charset="0"/>
            </a:endParaRPr>
          </a:p>
        </p:txBody>
      </p:sp>
      <p:sp>
        <p:nvSpPr>
          <p:cNvPr id="3" name="TextBox 2"/>
          <p:cNvSpPr txBox="1"/>
          <p:nvPr userDrawn="1"/>
        </p:nvSpPr>
        <p:spPr>
          <a:xfrm>
            <a:off x="2615185" y="4528245"/>
            <a:ext cx="5230368" cy="584775"/>
          </a:xfrm>
          <a:prstGeom prst="rect">
            <a:avLst/>
          </a:prstGeom>
          <a:noFill/>
        </p:spPr>
        <p:txBody>
          <a:bodyPr wrap="square" rtlCol="0">
            <a:spAutoFit/>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startAt="3"/>
              <a:tabLst/>
              <a:defRPr/>
            </a:pPr>
            <a:r>
              <a:rPr lang="en-US" sz="1600" dirty="0">
                <a:solidFill>
                  <a:prstClr val="black"/>
                </a:solidFill>
                <a:latin typeface="Verdana" panose="020B0604030504040204" pitchFamily="34" charset="0"/>
                <a:ea typeface="Verdana" panose="020B0604030504040204" pitchFamily="34" charset="0"/>
              </a:rPr>
              <a:t>Note your observations on your lab sheet.  </a:t>
            </a:r>
          </a:p>
          <a:p>
            <a:endParaRPr lang="en-US" sz="1600" dirty="0">
              <a:latin typeface="Verdana" panose="020B0604030504040204"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46319" y="1589253"/>
            <a:ext cx="3978507" cy="122830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2239" y="2658014"/>
            <a:ext cx="3382709" cy="1688434"/>
          </a:xfrm>
          <a:prstGeom prst="rect">
            <a:avLst/>
          </a:prstGeom>
        </p:spPr>
      </p:pic>
      <p:sp>
        <p:nvSpPr>
          <p:cNvPr id="6" name="TextBox 5"/>
          <p:cNvSpPr txBox="1"/>
          <p:nvPr userDrawn="1"/>
        </p:nvSpPr>
        <p:spPr>
          <a:xfrm>
            <a:off x="7351775" y="2805270"/>
            <a:ext cx="1347216"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Fracture examples</a:t>
            </a:r>
          </a:p>
        </p:txBody>
      </p:sp>
      <p:sp>
        <p:nvSpPr>
          <p:cNvPr id="11" name="TextBox 10"/>
          <p:cNvSpPr txBox="1"/>
          <p:nvPr userDrawn="1"/>
        </p:nvSpPr>
        <p:spPr>
          <a:xfrm>
            <a:off x="3026377" y="2249581"/>
            <a:ext cx="1347216"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Cleavage examples</a:t>
            </a:r>
          </a:p>
        </p:txBody>
      </p:sp>
      <p:cxnSp>
        <p:nvCxnSpPr>
          <p:cNvPr id="9" name="Straight Arrow Connector 8"/>
          <p:cNvCxnSpPr/>
          <p:nvPr userDrawn="1"/>
        </p:nvCxnSpPr>
        <p:spPr>
          <a:xfrm>
            <a:off x="3968496" y="2273808"/>
            <a:ext cx="0" cy="384206"/>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userDrawn="1"/>
        </p:nvCxnSpPr>
        <p:spPr>
          <a:xfrm flipV="1">
            <a:off x="7272528" y="2865051"/>
            <a:ext cx="0" cy="401884"/>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173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Explore 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D629D-BF27-45CB-B1E2-C33CC5439FA7}"/>
              </a:ext>
            </a:extLst>
          </p:cNvPr>
          <p:cNvSpPr txBox="1"/>
          <p:nvPr userDrawn="1"/>
        </p:nvSpPr>
        <p:spPr>
          <a:xfrm>
            <a:off x="0" y="-16151"/>
            <a:ext cx="1390124" cy="203132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4.</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5 </a:t>
            </a:r>
          </a:p>
        </p:txBody>
      </p:sp>
      <p:sp>
        <p:nvSpPr>
          <p:cNvPr id="12" name="Rectangle 11">
            <a:extLst>
              <a:ext uri="{FF2B5EF4-FFF2-40B4-BE49-F238E27FC236}">
                <a16:creationId xmlns:a16="http://schemas.microsoft.com/office/drawing/2014/main" id="{91924EF3-1186-45E7-8F27-BD0B15676A8F}"/>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p:cNvSpPr txBox="1"/>
          <p:nvPr userDrawn="1"/>
        </p:nvSpPr>
        <p:spPr>
          <a:xfrm>
            <a:off x="2712721" y="621792"/>
            <a:ext cx="5986272" cy="923330"/>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Verdana" panose="020B0604030504040204" pitchFamily="34" charset="0"/>
                <a:ea typeface="Verdana" panose="020B0604030504040204" pitchFamily="34" charset="0"/>
              </a:rPr>
              <a:t>The way light reflects off a mineral is its </a:t>
            </a:r>
            <a:r>
              <a:rPr lang="en-US" sz="1800" i="1" dirty="0">
                <a:solidFill>
                  <a:prstClr val="black"/>
                </a:solidFill>
                <a:latin typeface="Verdana" panose="020B0604030504040204" pitchFamily="34" charset="0"/>
                <a:ea typeface="Verdana" panose="020B0604030504040204" pitchFamily="34" charset="0"/>
              </a:rPr>
              <a:t>luster</a:t>
            </a:r>
            <a:r>
              <a:rPr lang="en-US" sz="1800" dirty="0">
                <a:solidFill>
                  <a:prstClr val="black"/>
                </a:solidFill>
                <a:latin typeface="Verdana" panose="020B0604030504040204" pitchFamily="34" charset="0"/>
                <a:ea typeface="Verdana" panose="020B0604030504040204" pitchFamily="34" charset="0"/>
              </a:rPr>
              <a:t>. This can be used to help identify the mineral.</a:t>
            </a:r>
          </a:p>
          <a:p>
            <a:endParaRPr lang="en-US" dirty="0">
              <a:latin typeface="Verdana" panose="020B0604030504040204" pitchFamily="34" charset="0"/>
            </a:endParaRPr>
          </a:p>
        </p:txBody>
      </p:sp>
      <p:sp>
        <p:nvSpPr>
          <p:cNvPr id="3" name="TextBox 2"/>
          <p:cNvSpPr txBox="1"/>
          <p:nvPr userDrawn="1"/>
        </p:nvSpPr>
        <p:spPr>
          <a:xfrm>
            <a:off x="2889504" y="4002025"/>
            <a:ext cx="4657344" cy="1200329"/>
          </a:xfrm>
          <a:prstGeom prst="rect">
            <a:avLst/>
          </a:prstGeom>
          <a:noFill/>
        </p:spPr>
        <p:txBody>
          <a:bodyPr wrap="square" rtlCol="0">
            <a:spAutoFit/>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startAt="4"/>
              <a:tabLst/>
              <a:defRPr/>
            </a:pPr>
            <a:r>
              <a:rPr lang="en-US" dirty="0">
                <a:solidFill>
                  <a:prstClr val="black"/>
                </a:solidFill>
                <a:latin typeface="Verdana" panose="020B0604030504040204" pitchFamily="34" charset="0"/>
                <a:ea typeface="Verdana" panose="020B0604030504040204" pitchFamily="34" charset="0"/>
              </a:rPr>
              <a:t>On your lab sheet write down whether the minerals are shiny, dull, glassy, metallic, or pearly.  </a:t>
            </a:r>
          </a:p>
          <a:p>
            <a:endParaRPr lang="en-US" dirty="0">
              <a:latin typeface="Verdana" panose="020B0604030504040204"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72528" y="1598109"/>
            <a:ext cx="1688592" cy="11461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05857" y="1575464"/>
            <a:ext cx="1504764" cy="119148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7997" y="1611332"/>
            <a:ext cx="1403684" cy="1132973"/>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99502" y="1580850"/>
            <a:ext cx="1706355" cy="1193936"/>
          </a:xfrm>
          <a:prstGeom prst="rect">
            <a:avLst/>
          </a:prstGeom>
        </p:spPr>
      </p:pic>
      <p:sp>
        <p:nvSpPr>
          <p:cNvPr id="9" name="TextBox 8"/>
          <p:cNvSpPr txBox="1"/>
          <p:nvPr userDrawn="1"/>
        </p:nvSpPr>
        <p:spPr>
          <a:xfrm>
            <a:off x="2975565" y="2744305"/>
            <a:ext cx="548548"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rPr>
              <a:t>#1</a:t>
            </a:r>
          </a:p>
        </p:txBody>
      </p:sp>
      <p:sp>
        <p:nvSpPr>
          <p:cNvPr id="13" name="TextBox 12"/>
          <p:cNvSpPr txBox="1"/>
          <p:nvPr userDrawn="1"/>
        </p:nvSpPr>
        <p:spPr>
          <a:xfrm>
            <a:off x="4493061" y="2744305"/>
            <a:ext cx="548548"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rPr>
              <a:t>#2</a:t>
            </a:r>
          </a:p>
        </p:txBody>
      </p:sp>
      <p:sp>
        <p:nvSpPr>
          <p:cNvPr id="14" name="TextBox 13"/>
          <p:cNvSpPr txBox="1"/>
          <p:nvPr userDrawn="1"/>
        </p:nvSpPr>
        <p:spPr>
          <a:xfrm>
            <a:off x="6198579" y="2744305"/>
            <a:ext cx="548548"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rPr>
              <a:t>#3</a:t>
            </a:r>
          </a:p>
        </p:txBody>
      </p:sp>
      <p:sp>
        <p:nvSpPr>
          <p:cNvPr id="15" name="TextBox 14"/>
          <p:cNvSpPr txBox="1"/>
          <p:nvPr userDrawn="1"/>
        </p:nvSpPr>
        <p:spPr>
          <a:xfrm>
            <a:off x="7842550" y="2744305"/>
            <a:ext cx="548548" cy="369332"/>
          </a:xfrm>
          <a:prstGeom prst="rect">
            <a:avLst/>
          </a:prstGeom>
          <a:noFill/>
        </p:spPr>
        <p:txBody>
          <a:bodyPr wrap="none" rtlCol="0">
            <a:spAutoFit/>
          </a:bodyPr>
          <a:lstStyle/>
          <a:p>
            <a:r>
              <a:rPr lang="en-US" b="1" dirty="0">
                <a:latin typeface="Verdana" panose="020B0604030504040204" pitchFamily="34" charset="0"/>
                <a:ea typeface="Verdana" panose="020B0604030504040204" pitchFamily="34" charset="0"/>
              </a:rPr>
              <a:t>#4</a:t>
            </a:r>
          </a:p>
        </p:txBody>
      </p:sp>
    </p:spTree>
    <p:extLst>
      <p:ext uri="{BB962C8B-B14F-4D97-AF65-F5344CB8AC3E}">
        <p14:creationId xmlns:p14="http://schemas.microsoft.com/office/powerpoint/2010/main" val="2090173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Explore 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D629D-BF27-45CB-B1E2-C33CC5439FA7}"/>
              </a:ext>
            </a:extLst>
          </p:cNvPr>
          <p:cNvSpPr txBox="1"/>
          <p:nvPr userDrawn="1"/>
        </p:nvSpPr>
        <p:spPr>
          <a:xfrm>
            <a:off x="0" y="-16151"/>
            <a:ext cx="1390124" cy="203132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5.</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6 </a:t>
            </a:r>
          </a:p>
        </p:txBody>
      </p:sp>
      <p:sp>
        <p:nvSpPr>
          <p:cNvPr id="12" name="Rectangle 11">
            <a:extLst>
              <a:ext uri="{FF2B5EF4-FFF2-40B4-BE49-F238E27FC236}">
                <a16:creationId xmlns:a16="http://schemas.microsoft.com/office/drawing/2014/main" id="{91924EF3-1186-45E7-8F27-BD0B15676A8F}"/>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pic>
        <p:nvPicPr>
          <p:cNvPr id="5" name="Picture 4">
            <a:extLst>
              <a:ext uri="{FF2B5EF4-FFF2-40B4-BE49-F238E27FC236}">
                <a16:creationId xmlns:a16="http://schemas.microsoft.com/office/drawing/2014/main" id="{BB47069F-4D76-45C0-8F09-58CCBC4D31DD}"/>
              </a:ext>
            </a:extLst>
          </p:cNvPr>
          <p:cNvPicPr>
            <a:picLocks noChangeAspect="1"/>
          </p:cNvPicPr>
          <p:nvPr userDrawn="1"/>
        </p:nvPicPr>
        <p:blipFill>
          <a:blip r:embed="rId2"/>
          <a:stretch>
            <a:fillRect/>
          </a:stretch>
        </p:blipFill>
        <p:spPr>
          <a:xfrm>
            <a:off x="5624510" y="1298448"/>
            <a:ext cx="3309914" cy="2306348"/>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60319" y="1274439"/>
            <a:ext cx="3016251" cy="2354366"/>
          </a:xfrm>
          <a:prstGeom prst="rect">
            <a:avLst/>
          </a:prstGeom>
        </p:spPr>
      </p:pic>
      <p:sp>
        <p:nvSpPr>
          <p:cNvPr id="3" name="TextBox 2"/>
          <p:cNvSpPr txBox="1"/>
          <p:nvPr userDrawn="1"/>
        </p:nvSpPr>
        <p:spPr>
          <a:xfrm>
            <a:off x="2660791" y="548640"/>
            <a:ext cx="6014440" cy="954107"/>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Verdana" panose="020B0604030504040204" pitchFamily="34" charset="0"/>
                <a:ea typeface="Verdana" panose="020B0604030504040204" pitchFamily="34" charset="0"/>
              </a:rPr>
              <a:t>This test is measuring </a:t>
            </a:r>
            <a:r>
              <a:rPr lang="en-US" sz="1400" i="1" dirty="0">
                <a:solidFill>
                  <a:prstClr val="black"/>
                </a:solidFill>
                <a:latin typeface="Verdana" panose="020B0604030504040204" pitchFamily="34" charset="0"/>
                <a:ea typeface="Verdana" panose="020B0604030504040204" pitchFamily="34" charset="0"/>
              </a:rPr>
              <a:t>hardness</a:t>
            </a:r>
            <a:r>
              <a:rPr lang="en-US" sz="1400" dirty="0">
                <a:solidFill>
                  <a:prstClr val="black"/>
                </a:solidFill>
                <a:latin typeface="Verdana" panose="020B0604030504040204" pitchFamily="34" charset="0"/>
                <a:ea typeface="Verdana" panose="020B0604030504040204" pitchFamily="34" charset="0"/>
              </a:rPr>
              <a:t>. The mineral that did the scratching is harder. There is a scale to measure hardness called Mohs scale.</a:t>
            </a:r>
          </a:p>
          <a:p>
            <a:endParaRPr lang="en-US" sz="1400" dirty="0">
              <a:latin typeface="Verdana" panose="020B0604030504040204" pitchFamily="34" charset="0"/>
            </a:endParaRPr>
          </a:p>
        </p:txBody>
      </p:sp>
      <p:sp>
        <p:nvSpPr>
          <p:cNvPr id="4" name="TextBox 3"/>
          <p:cNvSpPr txBox="1"/>
          <p:nvPr userDrawn="1"/>
        </p:nvSpPr>
        <p:spPr>
          <a:xfrm>
            <a:off x="2773680" y="3736848"/>
            <a:ext cx="4913376" cy="1477328"/>
          </a:xfrm>
          <a:prstGeom prst="rect">
            <a:avLst/>
          </a:prstGeom>
          <a:noFill/>
        </p:spPr>
        <p:txBody>
          <a:bodyPr wrap="square" rtlCol="0">
            <a:spAutoFit/>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startAt="5"/>
              <a:tabLst/>
              <a:defRPr/>
            </a:pPr>
            <a:r>
              <a:rPr lang="en-US" dirty="0">
                <a:solidFill>
                  <a:prstClr val="black"/>
                </a:solidFill>
                <a:latin typeface="Verdana" panose="020B0604030504040204" pitchFamily="34" charset="0"/>
                <a:ea typeface="Verdana" panose="020B0604030504040204" pitchFamily="34" charset="0"/>
              </a:rPr>
              <a:t>Write an observation of which mineral would do the scratching and which one received the scratch</a:t>
            </a:r>
            <a:r>
              <a:rPr lang="en-US" baseline="0" dirty="0">
                <a:solidFill>
                  <a:prstClr val="black"/>
                </a:solidFill>
                <a:latin typeface="Verdana" panose="020B0604030504040204" pitchFamily="34" charset="0"/>
                <a:ea typeface="Verdana" panose="020B0604030504040204" pitchFamily="34" charset="0"/>
              </a:rPr>
              <a:t> based on the picture and Mohs Hardness Scale</a:t>
            </a:r>
            <a:r>
              <a:rPr lang="en-US" dirty="0">
                <a:solidFill>
                  <a:prstClr val="black"/>
                </a:solidFill>
                <a:latin typeface="Verdana" panose="020B0604030504040204" pitchFamily="34" charset="0"/>
                <a:ea typeface="Verdana" panose="020B0604030504040204" pitchFamily="34" charset="0"/>
              </a:rPr>
              <a:t> </a:t>
            </a:r>
          </a:p>
          <a:p>
            <a:endParaRPr lang="en-US" dirty="0">
              <a:latin typeface="Verdana" panose="020B0604030504040204" pitchFamily="34" charset="0"/>
            </a:endParaRPr>
          </a:p>
        </p:txBody>
      </p:sp>
    </p:spTree>
    <p:extLst>
      <p:ext uri="{BB962C8B-B14F-4D97-AF65-F5344CB8AC3E}">
        <p14:creationId xmlns:p14="http://schemas.microsoft.com/office/powerpoint/2010/main" val="2090173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search I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85E3-9265-4327-A093-FD72C97C8F04}"/>
              </a:ext>
            </a:extLst>
          </p:cNvPr>
          <p:cNvSpPr txBox="1"/>
          <p:nvPr userDrawn="1"/>
        </p:nvSpPr>
        <p:spPr>
          <a:xfrm>
            <a:off x="2537927" y="673477"/>
            <a:ext cx="6475443" cy="411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Verdana" panose="020B0604030504040204" pitchFamily="34" charset="0"/>
                <a:ea typeface="Verdana" panose="020B0604030504040204" pitchFamily="34" charset="0"/>
              </a:rPr>
              <a:t>Go to:   </a:t>
            </a:r>
          </a:p>
        </p:txBody>
      </p:sp>
      <p:sp>
        <p:nvSpPr>
          <p:cNvPr id="7" name="TextBox 6">
            <a:extLst>
              <a:ext uri="{FF2B5EF4-FFF2-40B4-BE49-F238E27FC236}">
                <a16:creationId xmlns:a16="http://schemas.microsoft.com/office/drawing/2014/main" id="{367771D9-51CE-4601-A7E4-7FAFF76014BD}"/>
              </a:ext>
            </a:extLst>
          </p:cNvPr>
          <p:cNvSpPr txBox="1"/>
          <p:nvPr userDrawn="1"/>
        </p:nvSpPr>
        <p:spPr>
          <a:xfrm>
            <a:off x="0" y="0"/>
            <a:ext cx="2322325" cy="4062651"/>
          </a:xfrm>
          <a:prstGeom prst="rect">
            <a:avLst/>
          </a:prstGeom>
          <a:noFill/>
        </p:spPr>
        <p:txBody>
          <a:bodyPr wrap="squar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2.</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8" name="Rectangle 7">
            <a:extLst>
              <a:ext uri="{FF2B5EF4-FFF2-40B4-BE49-F238E27FC236}">
                <a16:creationId xmlns:a16="http://schemas.microsoft.com/office/drawing/2014/main" id="{AEED830E-CDD2-4AC9-8565-96FB84FA871F}"/>
              </a:ext>
            </a:extLst>
          </p:cNvPr>
          <p:cNvSpPr/>
          <p:nvPr userDrawn="1"/>
        </p:nvSpPr>
        <p:spPr>
          <a:xfrm>
            <a:off x="248478" y="417393"/>
            <a:ext cx="2017644" cy="386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p:cNvSpPr txBox="1"/>
          <p:nvPr userDrawn="1"/>
        </p:nvSpPr>
        <p:spPr>
          <a:xfrm>
            <a:off x="2859025" y="1255776"/>
            <a:ext cx="6154346" cy="304698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Verdana" panose="020B0604030504040204" pitchFamily="34" charset="0"/>
                <a:ea typeface="Verdana" panose="020B0604030504040204" pitchFamily="34" charset="0"/>
              </a:rPr>
              <a:t>This is a Virtual Mineral Box. Once you click on each picture, you will see the mineral’s properties.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a:solidFill>
                <a:prstClr val="black"/>
              </a:solidFill>
              <a:latin typeface="Verdana" panose="020B0604030504040204" pitchFamily="34" charset="0"/>
              <a:ea typeface="Verdana" panose="020B0604030504040204" pitchFamily="34" charset="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dirty="0">
                <a:solidFill>
                  <a:prstClr val="black"/>
                </a:solidFill>
                <a:latin typeface="Verdana" panose="020B0604030504040204" pitchFamily="34" charset="0"/>
                <a:ea typeface="Verdana" panose="020B0604030504040204" pitchFamily="34" charset="0"/>
              </a:rPr>
              <a:t>On your lab sheet compare the </a:t>
            </a:r>
            <a:r>
              <a:rPr lang="en-US" sz="1600" b="1" i="1" dirty="0">
                <a:solidFill>
                  <a:prstClr val="black"/>
                </a:solidFill>
                <a:latin typeface="Verdana" panose="020B0604030504040204" pitchFamily="34" charset="0"/>
                <a:ea typeface="Verdana" panose="020B0604030504040204" pitchFamily="34" charset="0"/>
              </a:rPr>
              <a:t>color</a:t>
            </a:r>
            <a:r>
              <a:rPr lang="en-US" sz="1600" dirty="0">
                <a:solidFill>
                  <a:prstClr val="black"/>
                </a:solidFill>
                <a:latin typeface="Verdana" panose="020B0604030504040204" pitchFamily="34" charset="0"/>
                <a:ea typeface="Verdana" panose="020B0604030504040204" pitchFamily="34" charset="0"/>
              </a:rPr>
              <a:t> of </a:t>
            </a:r>
            <a:r>
              <a:rPr lang="en-US" sz="1600" b="1" dirty="0">
                <a:solidFill>
                  <a:prstClr val="black"/>
                </a:solidFill>
                <a:latin typeface="Verdana" panose="020B0604030504040204" pitchFamily="34" charset="0"/>
                <a:ea typeface="Verdana" panose="020B0604030504040204" pitchFamily="34" charset="0"/>
              </a:rPr>
              <a:t>Feldspar</a:t>
            </a:r>
            <a:r>
              <a:rPr lang="en-US" sz="1600" dirty="0">
                <a:solidFill>
                  <a:prstClr val="black"/>
                </a:solidFill>
                <a:latin typeface="Verdana" panose="020B0604030504040204" pitchFamily="34" charset="0"/>
                <a:ea typeface="Verdana" panose="020B0604030504040204" pitchFamily="34" charset="0"/>
              </a:rPr>
              <a:t> to </a:t>
            </a:r>
            <a:r>
              <a:rPr lang="en-US" sz="1600" b="1" dirty="0">
                <a:solidFill>
                  <a:prstClr val="black"/>
                </a:solidFill>
                <a:latin typeface="Verdana" panose="020B0604030504040204" pitchFamily="34" charset="0"/>
                <a:ea typeface="Verdana" panose="020B0604030504040204" pitchFamily="34" charset="0"/>
              </a:rPr>
              <a:t>Sulfur</a:t>
            </a:r>
            <a:r>
              <a:rPr lang="en-US" sz="1600" dirty="0">
                <a:solidFill>
                  <a:prstClr val="black"/>
                </a:solidFill>
                <a:latin typeface="Verdana" panose="020B0604030504040204" pitchFamily="34" charset="0"/>
                <a:ea typeface="Verdana" panose="020B0604030504040204" pitchFamily="34" charset="0"/>
              </a:rPr>
              <a:t>.</a:t>
            </a:r>
          </a:p>
          <a:p>
            <a:pPr marL="342900" indent="-342900">
              <a:buFont typeface="+mj-lt"/>
              <a:buAutoNum type="arabicPeriod"/>
            </a:pPr>
            <a:endParaRPr lang="en-US" sz="1600" dirty="0">
              <a:latin typeface="Verdana" panose="020B0604030504040204" pitchFamily="34" charset="0"/>
              <a:ea typeface="Verdana" panose="020B0604030504040204" pitchFamily="34" charset="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dirty="0">
                <a:solidFill>
                  <a:prstClr val="black"/>
                </a:solidFill>
                <a:latin typeface="Verdana" panose="020B0604030504040204" pitchFamily="34" charset="0"/>
                <a:ea typeface="Verdana" panose="020B0604030504040204" pitchFamily="34" charset="0"/>
              </a:rPr>
              <a:t>On your lab sheet compare the </a:t>
            </a:r>
            <a:r>
              <a:rPr lang="en-US" sz="1600" b="1" i="1" dirty="0">
                <a:solidFill>
                  <a:prstClr val="black"/>
                </a:solidFill>
                <a:latin typeface="Verdana" panose="020B0604030504040204" pitchFamily="34" charset="0"/>
                <a:ea typeface="Verdana" panose="020B0604030504040204" pitchFamily="34" charset="0"/>
              </a:rPr>
              <a:t>luster</a:t>
            </a:r>
            <a:r>
              <a:rPr lang="en-US" sz="1600" dirty="0">
                <a:solidFill>
                  <a:prstClr val="black"/>
                </a:solidFill>
                <a:latin typeface="Verdana" panose="020B0604030504040204" pitchFamily="34" charset="0"/>
                <a:ea typeface="Verdana" panose="020B0604030504040204" pitchFamily="34" charset="0"/>
              </a:rPr>
              <a:t> of </a:t>
            </a:r>
            <a:r>
              <a:rPr lang="en-US" sz="1600" b="1" dirty="0">
                <a:solidFill>
                  <a:prstClr val="black"/>
                </a:solidFill>
                <a:latin typeface="Verdana" panose="020B0604030504040204" pitchFamily="34" charset="0"/>
                <a:ea typeface="Verdana" panose="020B0604030504040204" pitchFamily="34" charset="0"/>
              </a:rPr>
              <a:t>Graphite</a:t>
            </a:r>
            <a:r>
              <a:rPr lang="en-US" sz="1600" dirty="0">
                <a:solidFill>
                  <a:prstClr val="black"/>
                </a:solidFill>
                <a:latin typeface="Verdana" panose="020B0604030504040204" pitchFamily="34" charset="0"/>
                <a:ea typeface="Verdana" panose="020B0604030504040204" pitchFamily="34" charset="0"/>
              </a:rPr>
              <a:t> and </a:t>
            </a:r>
            <a:r>
              <a:rPr lang="en-US" sz="1600" b="1" dirty="0">
                <a:solidFill>
                  <a:prstClr val="black"/>
                </a:solidFill>
                <a:latin typeface="Verdana" panose="020B0604030504040204" pitchFamily="34" charset="0"/>
                <a:ea typeface="Verdana" panose="020B0604030504040204" pitchFamily="34" charset="0"/>
              </a:rPr>
              <a:t>Fluorite</a:t>
            </a:r>
            <a:r>
              <a:rPr lang="en-US" sz="1600" dirty="0">
                <a:solidFill>
                  <a:prstClr val="black"/>
                </a:solidFill>
                <a:latin typeface="Verdana" panose="020B0604030504040204" pitchFamily="34" charset="0"/>
                <a:ea typeface="Verdana" panose="020B0604030504040204" pitchFamily="34" charset="0"/>
              </a:rPr>
              <a:t>.</a:t>
            </a:r>
          </a:p>
          <a:p>
            <a:pPr marL="342900" indent="-342900">
              <a:buFont typeface="+mj-lt"/>
              <a:buAutoNum type="arabicPeriod"/>
            </a:pPr>
            <a:endParaRPr lang="en-US" sz="1600" dirty="0">
              <a:latin typeface="Verdana" panose="020B0604030504040204" pitchFamily="34" charset="0"/>
              <a:ea typeface="Verdana" panose="020B0604030504040204" pitchFamily="34" charset="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dirty="0">
                <a:solidFill>
                  <a:prstClr val="black"/>
                </a:solidFill>
                <a:latin typeface="Verdana" panose="020B0604030504040204" pitchFamily="34" charset="0"/>
                <a:ea typeface="Verdana" panose="020B0604030504040204" pitchFamily="34" charset="0"/>
              </a:rPr>
              <a:t>Pick any 5 minerals and put them in order from </a:t>
            </a:r>
            <a:r>
              <a:rPr lang="en-US" sz="1600" b="1" dirty="0">
                <a:solidFill>
                  <a:prstClr val="black"/>
                </a:solidFill>
                <a:latin typeface="Verdana" panose="020B0604030504040204" pitchFamily="34" charset="0"/>
                <a:ea typeface="Verdana" panose="020B0604030504040204" pitchFamily="34" charset="0"/>
              </a:rPr>
              <a:t>softest</a:t>
            </a:r>
            <a:r>
              <a:rPr lang="en-US" sz="1600" dirty="0">
                <a:solidFill>
                  <a:prstClr val="black"/>
                </a:solidFill>
                <a:latin typeface="Verdana" panose="020B0604030504040204" pitchFamily="34" charset="0"/>
                <a:ea typeface="Verdana" panose="020B0604030504040204" pitchFamily="34" charset="0"/>
              </a:rPr>
              <a:t> to </a:t>
            </a:r>
            <a:r>
              <a:rPr lang="en-US" sz="1600" b="1" dirty="0">
                <a:solidFill>
                  <a:prstClr val="black"/>
                </a:solidFill>
                <a:latin typeface="Verdana" panose="020B0604030504040204" pitchFamily="34" charset="0"/>
                <a:ea typeface="Verdana" panose="020B0604030504040204" pitchFamily="34" charset="0"/>
              </a:rPr>
              <a:t>hardest</a:t>
            </a:r>
            <a:r>
              <a:rPr lang="en-US" sz="1600" dirty="0">
                <a:solidFill>
                  <a:prstClr val="black"/>
                </a:solidFill>
                <a:latin typeface="Verdana" panose="020B0604030504040204" pitchFamily="34" charset="0"/>
                <a:ea typeface="Verdana" panose="020B0604030504040204" pitchFamily="34" charset="0"/>
              </a:rPr>
              <a:t>.</a:t>
            </a:r>
          </a:p>
          <a:p>
            <a:endParaRPr lang="en-US" sz="1600" dirty="0">
              <a:latin typeface="Verdana" panose="020B0604030504040204" pitchFamily="34" charset="0"/>
            </a:endParaRPr>
          </a:p>
        </p:txBody>
      </p:sp>
    </p:spTree>
    <p:extLst>
      <p:ext uri="{BB962C8B-B14F-4D97-AF65-F5344CB8AC3E}">
        <p14:creationId xmlns:p14="http://schemas.microsoft.com/office/powerpoint/2010/main" val="397778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1477328"/>
          </a:xfrm>
          <a:prstGeom prst="rect">
            <a:avLst/>
          </a:prstGeom>
          <a:noFill/>
        </p:spPr>
        <p:txBody>
          <a:bodyPr wrap="square" rtlCol="0">
            <a:spAutoFit/>
          </a:bodyPr>
          <a:lstStyle/>
          <a:p>
            <a:pPr marL="0" indent="0" defTabSz="1005840">
              <a:buFont typeface="+mj-lt"/>
              <a:buNone/>
            </a:pPr>
            <a:r>
              <a:rPr lang="en-US" sz="1800" dirty="0">
                <a:solidFill>
                  <a:prstClr val="black"/>
                </a:solidFill>
                <a:latin typeface="Verdana" panose="020B0604030504040204" pitchFamily="34" charset="0"/>
                <a:ea typeface="Verdana" panose="020B0604030504040204" pitchFamily="34" charset="0"/>
              </a:rPr>
              <a:t>Describe how you would use a streak plate to determine a mineral’s streak.</a:t>
            </a: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990033"/>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1</a:t>
            </a:r>
          </a:p>
        </p:txBody>
      </p:sp>
    </p:spTree>
    <p:extLst>
      <p:ext uri="{BB962C8B-B14F-4D97-AF65-F5344CB8AC3E}">
        <p14:creationId xmlns:p14="http://schemas.microsoft.com/office/powerpoint/2010/main" val="3893298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1477328"/>
          </a:xfrm>
          <a:prstGeom prst="rect">
            <a:avLst/>
          </a:prstGeom>
          <a:noFill/>
        </p:spPr>
        <p:txBody>
          <a:bodyPr wrap="square" rtlCol="0">
            <a:spAutoFit/>
          </a:bodyPr>
          <a:lstStyle/>
          <a:p>
            <a:pPr marL="0" indent="0" defTabSz="1005840">
              <a:buFont typeface="+mj-lt"/>
              <a:buNone/>
            </a:pPr>
            <a:r>
              <a:rPr lang="en-US" sz="1800" dirty="0">
                <a:solidFill>
                  <a:prstClr val="black"/>
                </a:solidFill>
                <a:latin typeface="Verdana" panose="020B0604030504040204" pitchFamily="34" charset="0"/>
                <a:ea typeface="Verdana" panose="020B0604030504040204" pitchFamily="34" charset="0"/>
              </a:rPr>
              <a:t>How do geologists</a:t>
            </a:r>
            <a:r>
              <a:rPr lang="en-US" sz="1800" baseline="0" dirty="0">
                <a:solidFill>
                  <a:prstClr val="black"/>
                </a:solidFill>
                <a:latin typeface="Verdana" panose="020B0604030504040204" pitchFamily="34" charset="0"/>
                <a:ea typeface="Verdana" panose="020B0604030504040204" pitchFamily="34" charset="0"/>
              </a:rPr>
              <a:t> determine the hardness of a mineral?</a:t>
            </a:r>
            <a:endParaRPr lang="en-US" sz="18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990033"/>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b="0" dirty="0">
                <a:latin typeface="Georgia" panose="02040502050405020303" pitchFamily="18" charset="0"/>
                <a:ea typeface="Verdana" panose="020B0604030504040204" pitchFamily="34" charset="0"/>
                <a:cs typeface="+mj-cs"/>
              </a:rPr>
              <a:t>2.</a:t>
            </a: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a typeface="Verdana" panose="020B0604030504040204" pitchFamily="34" charset="0"/>
              <a:cs typeface="+mj-cs"/>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a:p>
            <a:endParaRPr lang="en-US" sz="1200" b="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2</a:t>
            </a:r>
          </a:p>
        </p:txBody>
      </p:sp>
    </p:spTree>
    <p:extLst>
      <p:ext uri="{BB962C8B-B14F-4D97-AF65-F5344CB8AC3E}">
        <p14:creationId xmlns:p14="http://schemas.microsoft.com/office/powerpoint/2010/main" val="2754683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Write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6A2DF-4520-46F3-815F-D8E267DD9941}"/>
              </a:ext>
            </a:extLst>
          </p:cNvPr>
          <p:cNvSpPr txBox="1"/>
          <p:nvPr userDrawn="1"/>
        </p:nvSpPr>
        <p:spPr>
          <a:xfrm>
            <a:off x="99060" y="586591"/>
            <a:ext cx="2205963" cy="1477328"/>
          </a:xfrm>
          <a:prstGeom prst="rect">
            <a:avLst/>
          </a:prstGeom>
          <a:noFill/>
        </p:spPr>
        <p:txBody>
          <a:bodyPr wrap="square" rtlCol="0">
            <a:spAutoFit/>
          </a:bodyPr>
          <a:lstStyle/>
          <a:p>
            <a:pPr marL="0" indent="0" defTabSz="1005840">
              <a:buFont typeface="+mj-lt"/>
              <a:buNone/>
            </a:pPr>
            <a:r>
              <a:rPr lang="en-US" sz="1800" dirty="0">
                <a:solidFill>
                  <a:prstClr val="black"/>
                </a:solidFill>
                <a:latin typeface="Verdana" panose="020B0604030504040204" pitchFamily="34" charset="0"/>
                <a:ea typeface="Verdana" panose="020B0604030504040204" pitchFamily="34" charset="0"/>
              </a:rPr>
              <a:t>Why is it important for geologists to be able to do these tests in the field?</a:t>
            </a:r>
          </a:p>
        </p:txBody>
      </p:sp>
      <p:sp>
        <p:nvSpPr>
          <p:cNvPr id="5" name="TextBox 4">
            <a:extLst>
              <a:ext uri="{FF2B5EF4-FFF2-40B4-BE49-F238E27FC236}">
                <a16:creationId xmlns:a16="http://schemas.microsoft.com/office/drawing/2014/main" id="{82BA33A4-3EBF-477D-90B2-C11447EBE43F}"/>
              </a:ext>
            </a:extLst>
          </p:cNvPr>
          <p:cNvSpPr txBox="1"/>
          <p:nvPr userDrawn="1"/>
        </p:nvSpPr>
        <p:spPr>
          <a:xfrm>
            <a:off x="2865496" y="771256"/>
            <a:ext cx="5867958" cy="2862322"/>
          </a:xfrm>
          <a:custGeom>
            <a:avLst/>
            <a:gdLst>
              <a:gd name="connsiteX0" fmla="*/ 0 w 5867958"/>
              <a:gd name="connsiteY0" fmla="*/ 0 h 2862322"/>
              <a:gd name="connsiteX1" fmla="*/ 586796 w 5867958"/>
              <a:gd name="connsiteY1" fmla="*/ 0 h 2862322"/>
              <a:gd name="connsiteX2" fmla="*/ 1056232 w 5867958"/>
              <a:gd name="connsiteY2" fmla="*/ 0 h 2862322"/>
              <a:gd name="connsiteX3" fmla="*/ 1760387 w 5867958"/>
              <a:gd name="connsiteY3" fmla="*/ 0 h 2862322"/>
              <a:gd name="connsiteX4" fmla="*/ 2229824 w 5867958"/>
              <a:gd name="connsiteY4" fmla="*/ 0 h 2862322"/>
              <a:gd name="connsiteX5" fmla="*/ 2640581 w 5867958"/>
              <a:gd name="connsiteY5" fmla="*/ 0 h 2862322"/>
              <a:gd name="connsiteX6" fmla="*/ 3344736 w 5867958"/>
              <a:gd name="connsiteY6" fmla="*/ 0 h 2862322"/>
              <a:gd name="connsiteX7" fmla="*/ 3931532 w 5867958"/>
              <a:gd name="connsiteY7" fmla="*/ 0 h 2862322"/>
              <a:gd name="connsiteX8" fmla="*/ 4342289 w 5867958"/>
              <a:gd name="connsiteY8" fmla="*/ 0 h 2862322"/>
              <a:gd name="connsiteX9" fmla="*/ 4929085 w 5867958"/>
              <a:gd name="connsiteY9" fmla="*/ 0 h 2862322"/>
              <a:gd name="connsiteX10" fmla="*/ 5867958 w 5867958"/>
              <a:gd name="connsiteY10" fmla="*/ 0 h 2862322"/>
              <a:gd name="connsiteX11" fmla="*/ 5867958 w 5867958"/>
              <a:gd name="connsiteY11" fmla="*/ 572464 h 2862322"/>
              <a:gd name="connsiteX12" fmla="*/ 5867958 w 5867958"/>
              <a:gd name="connsiteY12" fmla="*/ 1116306 h 2862322"/>
              <a:gd name="connsiteX13" fmla="*/ 5867958 w 5867958"/>
              <a:gd name="connsiteY13" fmla="*/ 1631524 h 2862322"/>
              <a:gd name="connsiteX14" fmla="*/ 5867958 w 5867958"/>
              <a:gd name="connsiteY14" fmla="*/ 2146742 h 2862322"/>
              <a:gd name="connsiteX15" fmla="*/ 5867958 w 5867958"/>
              <a:gd name="connsiteY15" fmla="*/ 2862322 h 2862322"/>
              <a:gd name="connsiteX16" fmla="*/ 5339842 w 5867958"/>
              <a:gd name="connsiteY16" fmla="*/ 2862322 h 2862322"/>
              <a:gd name="connsiteX17" fmla="*/ 4811726 w 5867958"/>
              <a:gd name="connsiteY17" fmla="*/ 2862322 h 2862322"/>
              <a:gd name="connsiteX18" fmla="*/ 4342289 w 5867958"/>
              <a:gd name="connsiteY18" fmla="*/ 2862322 h 2862322"/>
              <a:gd name="connsiteX19" fmla="*/ 3696814 w 5867958"/>
              <a:gd name="connsiteY19" fmla="*/ 2862322 h 2862322"/>
              <a:gd name="connsiteX20" fmla="*/ 3286056 w 5867958"/>
              <a:gd name="connsiteY20" fmla="*/ 2862322 h 2862322"/>
              <a:gd name="connsiteX21" fmla="*/ 2640581 w 5867958"/>
              <a:gd name="connsiteY21" fmla="*/ 2862322 h 2862322"/>
              <a:gd name="connsiteX22" fmla="*/ 2229824 w 5867958"/>
              <a:gd name="connsiteY22" fmla="*/ 2862322 h 2862322"/>
              <a:gd name="connsiteX23" fmla="*/ 1701708 w 5867958"/>
              <a:gd name="connsiteY23" fmla="*/ 2862322 h 2862322"/>
              <a:gd name="connsiteX24" fmla="*/ 1056232 w 5867958"/>
              <a:gd name="connsiteY24" fmla="*/ 2862322 h 2862322"/>
              <a:gd name="connsiteX25" fmla="*/ 586796 w 5867958"/>
              <a:gd name="connsiteY25" fmla="*/ 2862322 h 2862322"/>
              <a:gd name="connsiteX26" fmla="*/ 0 w 5867958"/>
              <a:gd name="connsiteY26" fmla="*/ 2862322 h 2862322"/>
              <a:gd name="connsiteX27" fmla="*/ 0 w 5867958"/>
              <a:gd name="connsiteY27" fmla="*/ 2261234 h 2862322"/>
              <a:gd name="connsiteX28" fmla="*/ 0 w 5867958"/>
              <a:gd name="connsiteY28" fmla="*/ 1688770 h 2862322"/>
              <a:gd name="connsiteX29" fmla="*/ 0 w 5867958"/>
              <a:gd name="connsiteY29" fmla="*/ 1059059 h 2862322"/>
              <a:gd name="connsiteX30" fmla="*/ 0 w 5867958"/>
              <a:gd name="connsiteY30"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958" h="2862322" extrusionOk="0">
                <a:moveTo>
                  <a:pt x="0" y="0"/>
                </a:moveTo>
                <a:cubicBezTo>
                  <a:pt x="178393" y="-9186"/>
                  <a:pt x="386501" y="13027"/>
                  <a:pt x="586796" y="0"/>
                </a:cubicBezTo>
                <a:cubicBezTo>
                  <a:pt x="787091" y="-13027"/>
                  <a:pt x="864671" y="21887"/>
                  <a:pt x="1056232" y="0"/>
                </a:cubicBezTo>
                <a:cubicBezTo>
                  <a:pt x="1247793" y="-21887"/>
                  <a:pt x="1573044" y="65074"/>
                  <a:pt x="1760387" y="0"/>
                </a:cubicBezTo>
                <a:cubicBezTo>
                  <a:pt x="1947731" y="-65074"/>
                  <a:pt x="2106354" y="26814"/>
                  <a:pt x="2229824" y="0"/>
                </a:cubicBezTo>
                <a:cubicBezTo>
                  <a:pt x="2353294" y="-26814"/>
                  <a:pt x="2463123" y="18726"/>
                  <a:pt x="2640581" y="0"/>
                </a:cubicBezTo>
                <a:cubicBezTo>
                  <a:pt x="2818039" y="-18726"/>
                  <a:pt x="3020476" y="19457"/>
                  <a:pt x="3344736" y="0"/>
                </a:cubicBezTo>
                <a:cubicBezTo>
                  <a:pt x="3668997" y="-19457"/>
                  <a:pt x="3689598" y="59220"/>
                  <a:pt x="3931532" y="0"/>
                </a:cubicBezTo>
                <a:cubicBezTo>
                  <a:pt x="4173466" y="-59220"/>
                  <a:pt x="4195184" y="21676"/>
                  <a:pt x="4342289" y="0"/>
                </a:cubicBezTo>
                <a:cubicBezTo>
                  <a:pt x="4489394" y="-21676"/>
                  <a:pt x="4797041" y="65465"/>
                  <a:pt x="4929085" y="0"/>
                </a:cubicBezTo>
                <a:cubicBezTo>
                  <a:pt x="5061129" y="-65465"/>
                  <a:pt x="5509759" y="56790"/>
                  <a:pt x="5867958" y="0"/>
                </a:cubicBezTo>
                <a:cubicBezTo>
                  <a:pt x="5911115" y="149712"/>
                  <a:pt x="5847344" y="322712"/>
                  <a:pt x="5867958" y="572464"/>
                </a:cubicBezTo>
                <a:cubicBezTo>
                  <a:pt x="5888572" y="822216"/>
                  <a:pt x="5809448" y="863750"/>
                  <a:pt x="5867958" y="1116306"/>
                </a:cubicBezTo>
                <a:cubicBezTo>
                  <a:pt x="5926468" y="1368862"/>
                  <a:pt x="5831236" y="1438872"/>
                  <a:pt x="5867958" y="1631524"/>
                </a:cubicBezTo>
                <a:cubicBezTo>
                  <a:pt x="5904680" y="1824176"/>
                  <a:pt x="5867128" y="2016771"/>
                  <a:pt x="5867958" y="2146742"/>
                </a:cubicBezTo>
                <a:cubicBezTo>
                  <a:pt x="5868788" y="2276713"/>
                  <a:pt x="5800496" y="2599388"/>
                  <a:pt x="5867958" y="2862322"/>
                </a:cubicBezTo>
                <a:cubicBezTo>
                  <a:pt x="5694004" y="2919999"/>
                  <a:pt x="5501294" y="2855628"/>
                  <a:pt x="5339842" y="2862322"/>
                </a:cubicBezTo>
                <a:cubicBezTo>
                  <a:pt x="5178390" y="2869016"/>
                  <a:pt x="4919619" y="2812532"/>
                  <a:pt x="4811726" y="2862322"/>
                </a:cubicBezTo>
                <a:cubicBezTo>
                  <a:pt x="4703833" y="2912112"/>
                  <a:pt x="4492262" y="2857983"/>
                  <a:pt x="4342289" y="2862322"/>
                </a:cubicBezTo>
                <a:cubicBezTo>
                  <a:pt x="4192316" y="2866661"/>
                  <a:pt x="3874321" y="2825424"/>
                  <a:pt x="3696814" y="2862322"/>
                </a:cubicBezTo>
                <a:cubicBezTo>
                  <a:pt x="3519307" y="2899220"/>
                  <a:pt x="3468677" y="2846982"/>
                  <a:pt x="3286056" y="2862322"/>
                </a:cubicBezTo>
                <a:cubicBezTo>
                  <a:pt x="3103435" y="2877662"/>
                  <a:pt x="2956620" y="2838388"/>
                  <a:pt x="2640581" y="2862322"/>
                </a:cubicBezTo>
                <a:cubicBezTo>
                  <a:pt x="2324543" y="2886256"/>
                  <a:pt x="2403701" y="2823136"/>
                  <a:pt x="2229824" y="2862322"/>
                </a:cubicBezTo>
                <a:cubicBezTo>
                  <a:pt x="2055947" y="2901508"/>
                  <a:pt x="1853087" y="2852223"/>
                  <a:pt x="1701708" y="2862322"/>
                </a:cubicBezTo>
                <a:cubicBezTo>
                  <a:pt x="1550329" y="2872421"/>
                  <a:pt x="1229599" y="2790965"/>
                  <a:pt x="1056232" y="2862322"/>
                </a:cubicBezTo>
                <a:cubicBezTo>
                  <a:pt x="882865" y="2933679"/>
                  <a:pt x="726287" y="2818650"/>
                  <a:pt x="586796" y="2862322"/>
                </a:cubicBezTo>
                <a:cubicBezTo>
                  <a:pt x="447305" y="2905994"/>
                  <a:pt x="194537" y="2842515"/>
                  <a:pt x="0" y="2862322"/>
                </a:cubicBezTo>
                <a:cubicBezTo>
                  <a:pt x="-18318" y="2576288"/>
                  <a:pt x="27873" y="2450374"/>
                  <a:pt x="0" y="2261234"/>
                </a:cubicBezTo>
                <a:cubicBezTo>
                  <a:pt x="-27873" y="2072094"/>
                  <a:pt x="38882" y="1933790"/>
                  <a:pt x="0" y="1688770"/>
                </a:cubicBezTo>
                <a:cubicBezTo>
                  <a:pt x="-38882" y="1443750"/>
                  <a:pt x="54280" y="1330540"/>
                  <a:pt x="0" y="1059059"/>
                </a:cubicBezTo>
                <a:cubicBezTo>
                  <a:pt x="-54280" y="787578"/>
                  <a:pt x="113758" y="482599"/>
                  <a:pt x="0" y="0"/>
                </a:cubicBezTo>
                <a:close/>
              </a:path>
            </a:pathLst>
          </a:custGeom>
          <a:noFill/>
          <a:ln w="19050">
            <a:solidFill>
              <a:srgbClr val="990033"/>
            </a:solidFill>
            <a:extLst>
              <a:ext uri="{C807C97D-BFC1-408E-A445-0C87EB9F89A2}">
                <ask:lineSketchStyleProps xmlns:ask="http://schemas.microsoft.com/office/drawing/2018/sketchyshapes" sd="2420881638">
                  <a:prstGeom prst="rect">
                    <a:avLst/>
                  </a:prstGeom>
                  <ask:type>
                    <ask:lineSketchScribble/>
                  </ask:type>
                </ask:lineSketchStyleProps>
              </a:ext>
            </a:extLst>
          </a:ln>
        </p:spPr>
        <p:txBody>
          <a:bodyPr wrap="square" rtlCol="0">
            <a:spAutoFit/>
          </a:bodyPr>
          <a:lstStyle/>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TextBox 5">
            <a:extLst>
              <a:ext uri="{FF2B5EF4-FFF2-40B4-BE49-F238E27FC236}">
                <a16:creationId xmlns:a16="http://schemas.microsoft.com/office/drawing/2014/main" id="{61EA24AD-9F3D-4E63-BE36-F669D3383012}"/>
              </a:ext>
            </a:extLst>
          </p:cNvPr>
          <p:cNvSpPr txBox="1"/>
          <p:nvPr userDrawn="1"/>
        </p:nvSpPr>
        <p:spPr>
          <a:xfrm>
            <a:off x="4089328" y="47691"/>
            <a:ext cx="2805994"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Question 3</a:t>
            </a:r>
          </a:p>
        </p:txBody>
      </p:sp>
    </p:spTree>
    <p:extLst>
      <p:ext uri="{BB962C8B-B14F-4D97-AF65-F5344CB8AC3E}">
        <p14:creationId xmlns:p14="http://schemas.microsoft.com/office/powerpoint/2010/main" val="2294836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rganize I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D54E6E-2834-4965-A2BA-592F61B39D67}"/>
              </a:ext>
            </a:extLst>
          </p:cNvPr>
          <p:cNvSpPr/>
          <p:nvPr userDrawn="1"/>
        </p:nvSpPr>
        <p:spPr>
          <a:xfrm>
            <a:off x="3267075" y="581583"/>
            <a:ext cx="5810250" cy="523220"/>
          </a:xfrm>
          <a:prstGeom prst="rect">
            <a:avLst/>
          </a:prstGeom>
        </p:spPr>
        <p:txBody>
          <a:bodyPr wrap="square">
            <a:spAutoFit/>
          </a:bodyPr>
          <a:lstStyle/>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Rearrange the following cards into</a:t>
            </a:r>
            <a:r>
              <a:rPr lang="en-US" sz="1400" baseline="0" dirty="0">
                <a:solidFill>
                  <a:prstClr val="black"/>
                </a:solidFill>
                <a:latin typeface="Verdana" panose="020B0604030504040204" pitchFamily="34" charset="0"/>
                <a:ea typeface="Verdana" panose="020B0604030504040204" pitchFamily="34" charset="0"/>
              </a:rPr>
              <a:t> two categories, to determine whether the statement is a test for minerals or not. </a:t>
            </a:r>
            <a:endParaRPr lang="en-US" sz="1400" dirty="0">
              <a:solidFill>
                <a:prstClr val="black"/>
              </a:solidFill>
              <a:latin typeface="Verdana" panose="020B0604030504040204" pitchFamily="34" charset="0"/>
              <a:ea typeface="Verdana" panose="020B0604030504040204" pitchFamily="34" charset="0"/>
            </a:endParaRPr>
          </a:p>
        </p:txBody>
      </p:sp>
      <p:sp>
        <p:nvSpPr>
          <p:cNvPr id="3" name="Rectangle 2"/>
          <p:cNvSpPr/>
          <p:nvPr userDrawn="1"/>
        </p:nvSpPr>
        <p:spPr>
          <a:xfrm>
            <a:off x="2894774" y="1220093"/>
            <a:ext cx="2652967" cy="1111727"/>
          </a:xfrm>
          <a:prstGeom prst="rect">
            <a:avLst/>
          </a:prstGeom>
          <a:noFill/>
          <a:ln w="28575">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8" name="Rectangle 7"/>
          <p:cNvSpPr/>
          <p:nvPr userDrawn="1"/>
        </p:nvSpPr>
        <p:spPr>
          <a:xfrm>
            <a:off x="6025187" y="1220093"/>
            <a:ext cx="2652967" cy="1111727"/>
          </a:xfrm>
          <a:prstGeom prst="rect">
            <a:avLst/>
          </a:prstGeom>
          <a:noFill/>
          <a:ln w="28575">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3" name="TextBox 12"/>
          <p:cNvSpPr txBox="1"/>
          <p:nvPr userDrawn="1"/>
        </p:nvSpPr>
        <p:spPr>
          <a:xfrm>
            <a:off x="2894774" y="1430820"/>
            <a:ext cx="2652967" cy="707886"/>
          </a:xfrm>
          <a:prstGeom prst="rect">
            <a:avLst/>
          </a:prstGeom>
          <a:noFill/>
        </p:spPr>
        <p:txBody>
          <a:bodyPr wrap="square" rtlCol="0">
            <a:spAutoFit/>
          </a:bodyPr>
          <a:lstStyle/>
          <a:p>
            <a:pPr algn="ctr"/>
            <a:r>
              <a:rPr lang="en-US" sz="2000" dirty="0">
                <a:latin typeface="Verdana" panose="020B0604030504040204" pitchFamily="34" charset="0"/>
                <a:ea typeface="Verdana" panose="020B0604030504040204" pitchFamily="34" charset="0"/>
              </a:rPr>
              <a:t>Tests to</a:t>
            </a:r>
            <a:r>
              <a:rPr lang="en-US" sz="2000" baseline="0" dirty="0">
                <a:latin typeface="Verdana" panose="020B0604030504040204" pitchFamily="34" charset="0"/>
                <a:ea typeface="Verdana" panose="020B0604030504040204" pitchFamily="34" charset="0"/>
              </a:rPr>
              <a:t> Determine a Mineral’s Identity</a:t>
            </a:r>
            <a:endParaRPr lang="en-US" sz="2000" dirty="0">
              <a:latin typeface="Verdana" panose="020B0604030504040204" pitchFamily="34" charset="0"/>
              <a:ea typeface="Verdana" panose="020B0604030504040204" pitchFamily="34" charset="0"/>
            </a:endParaRPr>
          </a:p>
        </p:txBody>
      </p:sp>
      <p:sp>
        <p:nvSpPr>
          <p:cNvPr id="14" name="TextBox 13"/>
          <p:cNvSpPr txBox="1"/>
          <p:nvPr userDrawn="1"/>
        </p:nvSpPr>
        <p:spPr>
          <a:xfrm>
            <a:off x="6025187" y="1268125"/>
            <a:ext cx="2652967" cy="1015663"/>
          </a:xfrm>
          <a:prstGeom prst="rect">
            <a:avLst/>
          </a:prstGeom>
          <a:noFill/>
        </p:spPr>
        <p:txBody>
          <a:bodyPr wrap="square" rtlCol="0">
            <a:spAutoFit/>
          </a:bodyPr>
          <a:lstStyle/>
          <a:p>
            <a:pPr algn="ctr"/>
            <a:r>
              <a:rPr lang="en-US" sz="2000" b="1" dirty="0">
                <a:latin typeface="Verdana" panose="020B0604030504040204" pitchFamily="34" charset="0"/>
                <a:ea typeface="Verdana" panose="020B0604030504040204" pitchFamily="34" charset="0"/>
              </a:rPr>
              <a:t>NOT</a:t>
            </a:r>
            <a:r>
              <a:rPr lang="en-US" sz="2000" dirty="0">
                <a:latin typeface="Verdana" panose="020B0604030504040204" pitchFamily="34" charset="0"/>
                <a:ea typeface="Verdana" panose="020B0604030504040204" pitchFamily="34" charset="0"/>
              </a:rPr>
              <a:t> Tests to</a:t>
            </a:r>
            <a:r>
              <a:rPr lang="en-US" sz="2000" baseline="0" dirty="0">
                <a:latin typeface="Verdana" panose="020B0604030504040204" pitchFamily="34" charset="0"/>
                <a:ea typeface="Verdana" panose="020B0604030504040204" pitchFamily="34" charset="0"/>
              </a:rPr>
              <a:t> Determine a Mineral’s Identity</a:t>
            </a:r>
            <a:endParaRPr lang="en-US" sz="2000" dirty="0">
              <a:latin typeface="Verdana" panose="020B0604030504040204" pitchFamily="34" charset="0"/>
              <a:ea typeface="Verdana" panose="020B0604030504040204" pitchFamily="34" charset="0"/>
            </a:endParaRPr>
          </a:p>
        </p:txBody>
      </p:sp>
      <p:pic>
        <p:nvPicPr>
          <p:cNvPr id="16" name="Picture 15" descr="A picture containing drawing&#10;&#10;Description automatically generated">
            <a:extLst>
              <a:ext uri="{FF2B5EF4-FFF2-40B4-BE49-F238E27FC236}">
                <a16:creationId xmlns:a16="http://schemas.microsoft.com/office/drawing/2014/main" id="{713264CE-3CE5-4355-9E02-8EBA51F87F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23221" y="4323792"/>
            <a:ext cx="549913" cy="548640"/>
          </a:xfrm>
          <a:prstGeom prst="rect">
            <a:avLst/>
          </a:prstGeom>
        </p:spPr>
      </p:pic>
      <p:sp>
        <p:nvSpPr>
          <p:cNvPr id="21" name="Rectangle 20">
            <a:extLst>
              <a:ext uri="{FF2B5EF4-FFF2-40B4-BE49-F238E27FC236}">
                <a16:creationId xmlns:a16="http://schemas.microsoft.com/office/drawing/2014/main" id="{F49BEEBE-4EDA-4320-8159-856B3234FFF1}"/>
              </a:ext>
            </a:extLst>
          </p:cNvPr>
          <p:cNvSpPr/>
          <p:nvPr userDrawn="1"/>
        </p:nvSpPr>
        <p:spPr>
          <a:xfrm>
            <a:off x="3160553" y="2479958"/>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3" name="Rectangle 22">
            <a:extLst>
              <a:ext uri="{FF2B5EF4-FFF2-40B4-BE49-F238E27FC236}">
                <a16:creationId xmlns:a16="http://schemas.microsoft.com/office/drawing/2014/main" id="{7F393DAB-30BE-436F-AFA3-9758E7F4D37A}"/>
              </a:ext>
            </a:extLst>
          </p:cNvPr>
          <p:cNvSpPr/>
          <p:nvPr userDrawn="1"/>
        </p:nvSpPr>
        <p:spPr>
          <a:xfrm>
            <a:off x="3160553" y="2961009"/>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5" name="Rectangle 24">
            <a:extLst>
              <a:ext uri="{FF2B5EF4-FFF2-40B4-BE49-F238E27FC236}">
                <a16:creationId xmlns:a16="http://schemas.microsoft.com/office/drawing/2014/main" id="{86D01E42-44B0-45A4-A871-DEE0B2212B2E}"/>
              </a:ext>
            </a:extLst>
          </p:cNvPr>
          <p:cNvSpPr/>
          <p:nvPr userDrawn="1"/>
        </p:nvSpPr>
        <p:spPr>
          <a:xfrm>
            <a:off x="3160553" y="3988807"/>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7" name="Rectangle 26">
            <a:extLst>
              <a:ext uri="{FF2B5EF4-FFF2-40B4-BE49-F238E27FC236}">
                <a16:creationId xmlns:a16="http://schemas.microsoft.com/office/drawing/2014/main" id="{BE9C3A06-CB99-4BA8-AE0B-C33DAB6BD5D1}"/>
              </a:ext>
            </a:extLst>
          </p:cNvPr>
          <p:cNvSpPr/>
          <p:nvPr userDrawn="1"/>
        </p:nvSpPr>
        <p:spPr>
          <a:xfrm>
            <a:off x="3160553" y="3474908"/>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9" name="Rectangle 28">
            <a:extLst>
              <a:ext uri="{FF2B5EF4-FFF2-40B4-BE49-F238E27FC236}">
                <a16:creationId xmlns:a16="http://schemas.microsoft.com/office/drawing/2014/main" id="{051B7ACF-F06F-41E8-9712-C473B409661E}"/>
              </a:ext>
            </a:extLst>
          </p:cNvPr>
          <p:cNvSpPr/>
          <p:nvPr userDrawn="1"/>
        </p:nvSpPr>
        <p:spPr>
          <a:xfrm>
            <a:off x="3160553" y="4502705"/>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33" name="Rectangle 32">
            <a:extLst>
              <a:ext uri="{FF2B5EF4-FFF2-40B4-BE49-F238E27FC236}">
                <a16:creationId xmlns:a16="http://schemas.microsoft.com/office/drawing/2014/main" id="{5FFA4C52-8AD0-4394-A88A-3290B62FB509}"/>
              </a:ext>
            </a:extLst>
          </p:cNvPr>
          <p:cNvSpPr/>
          <p:nvPr userDrawn="1"/>
        </p:nvSpPr>
        <p:spPr>
          <a:xfrm>
            <a:off x="6290966" y="2483944"/>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35" name="Rectangle 34">
            <a:extLst>
              <a:ext uri="{FF2B5EF4-FFF2-40B4-BE49-F238E27FC236}">
                <a16:creationId xmlns:a16="http://schemas.microsoft.com/office/drawing/2014/main" id="{5259E8C8-F6FB-4877-9E91-7E279B30B031}"/>
              </a:ext>
            </a:extLst>
          </p:cNvPr>
          <p:cNvSpPr/>
          <p:nvPr userDrawn="1"/>
        </p:nvSpPr>
        <p:spPr>
          <a:xfrm>
            <a:off x="6290966" y="2964995"/>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37" name="Rectangle 36">
            <a:extLst>
              <a:ext uri="{FF2B5EF4-FFF2-40B4-BE49-F238E27FC236}">
                <a16:creationId xmlns:a16="http://schemas.microsoft.com/office/drawing/2014/main" id="{F1A988D6-80E5-43E7-BC16-34053CDA2B77}"/>
              </a:ext>
            </a:extLst>
          </p:cNvPr>
          <p:cNvSpPr/>
          <p:nvPr userDrawn="1"/>
        </p:nvSpPr>
        <p:spPr>
          <a:xfrm>
            <a:off x="6290966" y="3478894"/>
            <a:ext cx="2121408" cy="36576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2593241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llustrate 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E3EBA2-D973-4F8B-8777-9A6FC0F6E2F4}"/>
              </a:ext>
            </a:extLst>
          </p:cNvPr>
          <p:cNvSpPr/>
          <p:nvPr userDrawn="1"/>
        </p:nvSpPr>
        <p:spPr>
          <a:xfrm>
            <a:off x="187733" y="170688"/>
            <a:ext cx="1987420" cy="3231654"/>
          </a:xfrm>
          <a:prstGeom prst="rect">
            <a:avLst/>
          </a:prstGeom>
        </p:spPr>
        <p:txBody>
          <a:bodyPr wrap="square">
            <a:spAutoFit/>
          </a:bodyPr>
          <a:lstStyle/>
          <a:p>
            <a:pPr lvl="0" defTabSz="914400"/>
            <a:r>
              <a:rPr lang="en-US" sz="1600" b="1" dirty="0">
                <a:solidFill>
                  <a:prstClr val="black"/>
                </a:solidFill>
                <a:latin typeface="Verdana" panose="020B0604030504040204" pitchFamily="34" charset="0"/>
                <a:ea typeface="Verdana" panose="020B0604030504040204" pitchFamily="34" charset="0"/>
              </a:rPr>
              <a:t>Draw a picture</a:t>
            </a:r>
            <a:r>
              <a:rPr lang="en-US" sz="1600" b="1" baseline="0" dirty="0">
                <a:solidFill>
                  <a:prstClr val="black"/>
                </a:solidFill>
                <a:latin typeface="Verdana" panose="020B0604030504040204" pitchFamily="34" charset="0"/>
                <a:ea typeface="Verdana" panose="020B0604030504040204" pitchFamily="34" charset="0"/>
              </a:rPr>
              <a:t> that represents each of the 5 tests for identifying a mineral:</a:t>
            </a:r>
          </a:p>
          <a:p>
            <a:pPr marL="342900" lvl="0" indent="-342900" defTabSz="914400">
              <a:buFont typeface="+mj-lt"/>
              <a:buAutoNum type="arabicPeriod"/>
            </a:pPr>
            <a:r>
              <a:rPr lang="en-US" sz="1800" b="0" baseline="0" dirty="0">
                <a:solidFill>
                  <a:prstClr val="black"/>
                </a:solidFill>
                <a:latin typeface="Verdana" panose="020B0604030504040204" pitchFamily="34" charset="0"/>
                <a:ea typeface="Verdana" panose="020B0604030504040204" pitchFamily="34" charset="0"/>
              </a:rPr>
              <a:t>Color</a:t>
            </a:r>
          </a:p>
          <a:p>
            <a:pPr marL="342900" lvl="0" indent="-342900" defTabSz="914400">
              <a:buFont typeface="+mj-lt"/>
              <a:buAutoNum type="arabicPeriod"/>
            </a:pPr>
            <a:r>
              <a:rPr lang="en-US" sz="1800" b="0" baseline="0" dirty="0">
                <a:solidFill>
                  <a:prstClr val="black"/>
                </a:solidFill>
                <a:latin typeface="Verdana" panose="020B0604030504040204" pitchFamily="34" charset="0"/>
                <a:ea typeface="Verdana" panose="020B0604030504040204" pitchFamily="34" charset="0"/>
              </a:rPr>
              <a:t>Streak</a:t>
            </a:r>
          </a:p>
          <a:p>
            <a:pPr marL="342900" lvl="0" indent="-342900" defTabSz="914400">
              <a:buFont typeface="+mj-lt"/>
              <a:buAutoNum type="arabicPeriod"/>
            </a:pPr>
            <a:r>
              <a:rPr lang="en-US" sz="1800" b="0" baseline="0" dirty="0">
                <a:solidFill>
                  <a:prstClr val="black"/>
                </a:solidFill>
                <a:latin typeface="Verdana" panose="020B0604030504040204" pitchFamily="34" charset="0"/>
                <a:ea typeface="Verdana" panose="020B0604030504040204" pitchFamily="34" charset="0"/>
              </a:rPr>
              <a:t>Hardness</a:t>
            </a:r>
          </a:p>
          <a:p>
            <a:pPr marL="342900" lvl="0" indent="-342900" defTabSz="914400">
              <a:buFont typeface="+mj-lt"/>
              <a:buAutoNum type="arabicPeriod"/>
            </a:pPr>
            <a:r>
              <a:rPr lang="en-US" sz="1800" b="0" baseline="0" dirty="0">
                <a:solidFill>
                  <a:prstClr val="black"/>
                </a:solidFill>
                <a:latin typeface="Verdana" panose="020B0604030504040204" pitchFamily="34" charset="0"/>
                <a:ea typeface="Verdana" panose="020B0604030504040204" pitchFamily="34" charset="0"/>
              </a:rPr>
              <a:t>Luster</a:t>
            </a:r>
          </a:p>
          <a:p>
            <a:pPr marL="342900" lvl="0" indent="-342900" defTabSz="914400">
              <a:buFont typeface="+mj-lt"/>
              <a:buAutoNum type="arabicPeriod"/>
            </a:pPr>
            <a:r>
              <a:rPr lang="en-US" sz="1800" b="0" baseline="0" dirty="0">
                <a:solidFill>
                  <a:prstClr val="black"/>
                </a:solidFill>
                <a:latin typeface="Verdana" panose="020B0604030504040204" pitchFamily="34" charset="0"/>
                <a:ea typeface="Verdana" panose="020B0604030504040204" pitchFamily="34" charset="0"/>
              </a:rPr>
              <a:t>Cleavage/</a:t>
            </a:r>
          </a:p>
          <a:p>
            <a:pPr marL="0" lvl="0" indent="0" defTabSz="914400">
              <a:buFont typeface="+mj-lt"/>
              <a:buNone/>
            </a:pPr>
            <a:r>
              <a:rPr lang="en-US" sz="1800" b="0" baseline="0" dirty="0">
                <a:solidFill>
                  <a:prstClr val="black"/>
                </a:solidFill>
                <a:latin typeface="Verdana" panose="020B0604030504040204" pitchFamily="34" charset="0"/>
                <a:ea typeface="Verdana" panose="020B0604030504040204" pitchFamily="34" charset="0"/>
              </a:rPr>
              <a:t>Fracture</a:t>
            </a:r>
            <a:endParaRPr lang="en-US" sz="1800" b="0" dirty="0">
              <a:solidFill>
                <a:prstClr val="black"/>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CE2E7013-6C03-4AD3-9B4D-448B1BA8DF48}"/>
              </a:ext>
            </a:extLst>
          </p:cNvPr>
          <p:cNvSpPr/>
          <p:nvPr userDrawn="1"/>
        </p:nvSpPr>
        <p:spPr>
          <a:xfrm>
            <a:off x="242597" y="3602094"/>
            <a:ext cx="1987420" cy="954107"/>
          </a:xfrm>
          <a:prstGeom prst="rect">
            <a:avLst/>
          </a:prstGeom>
        </p:spPr>
        <p:txBody>
          <a:bodyPr wrap="square">
            <a:spAutoFit/>
          </a:bodyPr>
          <a:lstStyle/>
          <a:p>
            <a:pPr lvl="0" defTabSz="914400"/>
            <a:r>
              <a:rPr lang="en-US" sz="1400" dirty="0">
                <a:solidFill>
                  <a:prstClr val="black"/>
                </a:solidFill>
                <a:latin typeface="Verdana" panose="020B0604030504040204" pitchFamily="34" charset="0"/>
                <a:ea typeface="Verdana" panose="020B0604030504040204" pitchFamily="34" charset="0"/>
              </a:rPr>
              <a:t>See the next page for help on inserting pictures into the page.</a:t>
            </a:r>
            <a:endParaRPr lang="en-US" sz="1400" b="1"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2024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hadow1">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5E48944-8DF7-4CE7-B0DC-9AF8D8EB33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1600" y="4376202"/>
            <a:ext cx="1798324" cy="987554"/>
          </a:xfrm>
          <a:prstGeom prst="rect">
            <a:avLst/>
          </a:prstGeom>
        </p:spPr>
      </p:pic>
    </p:spTree>
    <p:extLst>
      <p:ext uri="{BB962C8B-B14F-4D97-AF65-F5344CB8AC3E}">
        <p14:creationId xmlns:p14="http://schemas.microsoft.com/office/powerpoint/2010/main" val="2083042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llustrate 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3EEA99-64F0-408A-9225-79E922FD51C1}"/>
              </a:ext>
            </a:extLst>
          </p:cNvPr>
          <p:cNvSpPr/>
          <p:nvPr userDrawn="1"/>
        </p:nvSpPr>
        <p:spPr>
          <a:xfrm>
            <a:off x="2612572" y="869008"/>
            <a:ext cx="6372808" cy="3847207"/>
          </a:xfrm>
          <a:prstGeom prst="rect">
            <a:avLst/>
          </a:prstGeom>
        </p:spPr>
        <p:txBody>
          <a:bodyPr wrap="square">
            <a:spAutoFit/>
          </a:bodyPr>
          <a:lstStyle/>
          <a:p>
            <a:pPr lvl="0" defTabSz="914400"/>
            <a:r>
              <a:rPr lang="en-US" sz="1800" dirty="0">
                <a:solidFill>
                  <a:prstClr val="black"/>
                </a:solidFill>
                <a:latin typeface="Verdana" panose="020B0604030504040204" pitchFamily="34" charset="0"/>
                <a:ea typeface="Verdana" panose="020B0604030504040204" pitchFamily="34" charset="0"/>
              </a:rPr>
              <a:t>There are several ways to get images into these pages.</a:t>
            </a:r>
            <a:endParaRPr lang="en-US" sz="1600" dirty="0">
              <a:solidFill>
                <a:prstClr val="black"/>
              </a:solidFill>
              <a:latin typeface="Verdana" panose="020B0604030504040204" pitchFamily="34" charset="0"/>
              <a:ea typeface="Verdana" panose="020B0604030504040204" pitchFamily="34" charset="0"/>
            </a:endParaRPr>
          </a:p>
          <a:p>
            <a:pPr lvl="0" defTabSz="914400"/>
            <a:endParaRPr lang="en-US" sz="1600" dirty="0">
              <a:solidFill>
                <a:prstClr val="black"/>
              </a:solidFill>
              <a:latin typeface="Verdana" panose="020B0604030504040204" pitchFamily="34" charset="0"/>
              <a:ea typeface="Verdana" panose="020B0604030504040204" pitchFamily="34" charset="0"/>
            </a:endParaRP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on your own paper.</a:t>
            </a:r>
            <a:r>
              <a:rPr lang="en-US" sz="1600" b="0" dirty="0">
                <a:solidFill>
                  <a:prstClr val="black"/>
                </a:solidFill>
                <a:latin typeface="Verdana" panose="020B0604030504040204" pitchFamily="34" charset="0"/>
                <a:ea typeface="Verdana" panose="020B0604030504040204" pitchFamily="34" charset="0"/>
              </a:rPr>
              <a:t> Take a picture and upload that picture to this device, OR,</a:t>
            </a:r>
            <a:br>
              <a:rPr lang="en-US" sz="1600" b="0" dirty="0">
                <a:solidFill>
                  <a:prstClr val="black"/>
                </a:solidFill>
                <a:latin typeface="Verdana" panose="020B0604030504040204" pitchFamily="34" charset="0"/>
                <a:ea typeface="Verdana" panose="020B0604030504040204" pitchFamily="34" charset="0"/>
              </a:rPr>
            </a:br>
            <a:r>
              <a:rPr lang="en-US" sz="1600" b="0" dirty="0">
                <a:solidFill>
                  <a:prstClr val="black"/>
                </a:solidFill>
                <a:latin typeface="Verdana" panose="020B0604030504040204" pitchFamily="34" charset="0"/>
                <a:ea typeface="Verdana" panose="020B0604030504040204" pitchFamily="34" charset="0"/>
              </a:rPr>
              <a:t> </a:t>
            </a:r>
          </a:p>
          <a:p>
            <a:pPr marL="342900" lvl="0" indent="-342900" defTabSz="914400">
              <a:buFont typeface="+mj-lt"/>
              <a:buAutoNum type="arabicPeriod"/>
            </a:pPr>
            <a:r>
              <a:rPr lang="en-US" sz="1600" b="1" dirty="0">
                <a:solidFill>
                  <a:prstClr val="black"/>
                </a:solidFill>
                <a:latin typeface="Verdana" panose="020B0604030504040204" pitchFamily="34" charset="0"/>
                <a:ea typeface="Verdana" panose="020B0604030504040204" pitchFamily="34" charset="0"/>
              </a:rPr>
              <a:t>Draw with an app. </a:t>
            </a:r>
            <a:r>
              <a:rPr lang="en-US" sz="1600" b="0" dirty="0">
                <a:solidFill>
                  <a:prstClr val="black"/>
                </a:solidFill>
                <a:latin typeface="Verdana" panose="020B0604030504040204" pitchFamily="34" charset="0"/>
                <a:ea typeface="Verdana" panose="020B0604030504040204" pitchFamily="34" charset="0"/>
              </a:rPr>
              <a:t>Open Google Draw, Paint, or any other graphics app.  Draw your image, then either take a screenshot or picture of your image.</a:t>
            </a:r>
          </a:p>
          <a:p>
            <a:pPr marL="342900" lvl="0" indent="-342900" defTabSz="914400">
              <a:buFont typeface="+mj-lt"/>
              <a:buAutoNum type="arabicPeriod"/>
            </a:pPr>
            <a:endParaRPr lang="en-US" sz="1600" b="0" dirty="0">
              <a:solidFill>
                <a:prstClr val="black"/>
              </a:solidFill>
              <a:latin typeface="Verdana" panose="020B0604030504040204" pitchFamily="34" charset="0"/>
              <a:ea typeface="Verdana" panose="020B0604030504040204" pitchFamily="34" charset="0"/>
            </a:endParaRP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For either option, go to the “Insert” menu on the upper left corner and choose “Pictures.”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 </a:t>
            </a:r>
          </a:p>
          <a:p>
            <a:pPr marL="0" lvl="0" indent="0" defTabSz="914400">
              <a:buFont typeface="+mj-lt"/>
              <a:buNone/>
            </a:pPr>
            <a:r>
              <a:rPr lang="en-US" sz="1600" b="0" dirty="0">
                <a:solidFill>
                  <a:prstClr val="black"/>
                </a:solidFill>
                <a:latin typeface="Verdana" panose="020B0604030504040204" pitchFamily="34" charset="0"/>
                <a:ea typeface="Verdana" panose="020B0604030504040204" pitchFamily="34" charset="0"/>
              </a:rPr>
              <a:t>Select “This Device” and browse to the folder where you saved the picture. Click on the file name and click “Insert.”</a:t>
            </a:r>
          </a:p>
        </p:txBody>
      </p:sp>
    </p:spTree>
    <p:extLst>
      <p:ext uri="{BB962C8B-B14F-4D97-AF65-F5344CB8AC3E}">
        <p14:creationId xmlns:p14="http://schemas.microsoft.com/office/powerpoint/2010/main" val="1774119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a:t>
            </a:r>
          </a:p>
        </p:txBody>
      </p:sp>
      <p:sp>
        <p:nvSpPr>
          <p:cNvPr id="3" name="TextBox 2">
            <a:extLst>
              <a:ext uri="{FF2B5EF4-FFF2-40B4-BE49-F238E27FC236}">
                <a16:creationId xmlns:a16="http://schemas.microsoft.com/office/drawing/2014/main" id="{4C528F08-E064-4DE8-ABCF-A96185C28321}"/>
              </a:ext>
            </a:extLst>
          </p:cNvPr>
          <p:cNvSpPr txBox="1"/>
          <p:nvPr userDrawn="1"/>
        </p:nvSpPr>
        <p:spPr>
          <a:xfrm>
            <a:off x="2567330" y="604453"/>
            <a:ext cx="6492694" cy="523220"/>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a:tabLst/>
              <a:defRPr/>
            </a:pPr>
            <a:r>
              <a:rPr lang="en-US" sz="1400" dirty="0">
                <a:solidFill>
                  <a:prstClr val="black"/>
                </a:solidFill>
                <a:latin typeface="Verdana" panose="020B0604030504040204" pitchFamily="34" charset="0"/>
                <a:ea typeface="Verdana" panose="020B0604030504040204" pitchFamily="34" charset="0"/>
              </a:rPr>
              <a:t>How is luster used for mineral identification?</a:t>
            </a:r>
          </a:p>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  </a:t>
            </a:r>
          </a:p>
        </p:txBody>
      </p:sp>
      <p:sp>
        <p:nvSpPr>
          <p:cNvPr id="4" name="TextBox 3">
            <a:extLst>
              <a:ext uri="{FF2B5EF4-FFF2-40B4-BE49-F238E27FC236}">
                <a16:creationId xmlns:a16="http://schemas.microsoft.com/office/drawing/2014/main" id="{142CE81E-D0F9-4297-93DB-B81D85277CBD}"/>
              </a:ext>
            </a:extLst>
          </p:cNvPr>
          <p:cNvSpPr txBox="1"/>
          <p:nvPr userDrawn="1"/>
        </p:nvSpPr>
        <p:spPr>
          <a:xfrm>
            <a:off x="2733699" y="905169"/>
            <a:ext cx="4119459" cy="1169551"/>
          </a:xfrm>
          <a:prstGeom prst="rect">
            <a:avLst/>
          </a:prstGeom>
          <a:noFill/>
        </p:spPr>
        <p:txBody>
          <a:bodyPr wrap="square" rtlCol="0">
            <a:spAutoFit/>
          </a:bodyPr>
          <a:lstStyle/>
          <a:p>
            <a:pPr indent="-377190" defTabSz="1005840">
              <a:lnSpc>
                <a:spcPct val="100000"/>
              </a:lnSpc>
              <a:spcAft>
                <a:spcPts val="0"/>
              </a:spcAft>
              <a:buFontTx/>
              <a:buAutoNum type="alphaUcPeriod"/>
            </a:pPr>
            <a:r>
              <a:rPr lang="en-US" sz="1400" dirty="0">
                <a:solidFill>
                  <a:prstClr val="black"/>
                </a:solidFill>
                <a:latin typeface="Verdana" panose="020B0604030504040204" pitchFamily="34" charset="0"/>
                <a:ea typeface="Verdana" panose="020B0604030504040204" pitchFamily="34" charset="0"/>
              </a:rPr>
              <a:t>It’s the color of the mineral.</a:t>
            </a:r>
          </a:p>
          <a:p>
            <a:pPr indent="-377190" defTabSz="1005840">
              <a:lnSpc>
                <a:spcPct val="100000"/>
              </a:lnSpc>
              <a:spcAft>
                <a:spcPts val="0"/>
              </a:spcAft>
              <a:buFontTx/>
              <a:buAutoNum type="alphaUcPeriod"/>
            </a:pPr>
            <a:r>
              <a:rPr lang="en-US" sz="1400" dirty="0">
                <a:solidFill>
                  <a:prstClr val="black"/>
                </a:solidFill>
                <a:latin typeface="Verdana" panose="020B0604030504040204" pitchFamily="34" charset="0"/>
                <a:ea typeface="Verdana" panose="020B0604030504040204" pitchFamily="34" charset="0"/>
              </a:rPr>
              <a:t>It’s how hard the mineral is.</a:t>
            </a:r>
          </a:p>
          <a:p>
            <a:pPr indent="-377190" defTabSz="1005840">
              <a:lnSpc>
                <a:spcPct val="100000"/>
              </a:lnSpc>
              <a:spcAft>
                <a:spcPts val="0"/>
              </a:spcAft>
              <a:buFontTx/>
              <a:buAutoNum type="alphaUcPeriod"/>
            </a:pPr>
            <a:r>
              <a:rPr lang="en-US" sz="1400" dirty="0">
                <a:solidFill>
                  <a:prstClr val="black"/>
                </a:solidFill>
                <a:latin typeface="Verdana" panose="020B0604030504040204" pitchFamily="34" charset="0"/>
                <a:ea typeface="Verdana" panose="020B0604030504040204" pitchFamily="34" charset="0"/>
              </a:rPr>
              <a:t>It’s how light reflects off the mineral.</a:t>
            </a:r>
          </a:p>
          <a:p>
            <a:pPr indent="-377190" defTabSz="1005840">
              <a:lnSpc>
                <a:spcPct val="100000"/>
              </a:lnSpc>
              <a:spcAft>
                <a:spcPts val="0"/>
              </a:spcAft>
              <a:buFontTx/>
              <a:buAutoNum type="alphaUcPeriod"/>
            </a:pPr>
            <a:r>
              <a:rPr lang="en-US" sz="1400" dirty="0">
                <a:solidFill>
                  <a:prstClr val="black"/>
                </a:solidFill>
                <a:latin typeface="Verdana" panose="020B0604030504040204" pitchFamily="34" charset="0"/>
                <a:ea typeface="Verdana" panose="020B0604030504040204" pitchFamily="34" charset="0"/>
              </a:rPr>
              <a:t>It’s how a mineral breaks.</a:t>
            </a:r>
          </a:p>
          <a:p>
            <a:pPr defTabSz="1005840">
              <a:lnSpc>
                <a:spcPct val="100000"/>
              </a:lnSpc>
              <a:spcAft>
                <a:spcPts val="0"/>
              </a:spcAft>
            </a:pPr>
            <a:endParaRPr lang="en-US" sz="1400" dirty="0">
              <a:solidFill>
                <a:prstClr val="black"/>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B1314422-0561-4F93-8F96-1277C248436A}"/>
              </a:ext>
            </a:extLst>
          </p:cNvPr>
          <p:cNvSpPr txBox="1"/>
          <p:nvPr userDrawn="1"/>
        </p:nvSpPr>
        <p:spPr>
          <a:xfrm>
            <a:off x="2567330" y="1939401"/>
            <a:ext cx="6492694" cy="738664"/>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startAt="2"/>
              <a:tabLst/>
              <a:defRPr/>
            </a:pPr>
            <a:r>
              <a:rPr lang="en-US" sz="1400" dirty="0">
                <a:solidFill>
                  <a:prstClr val="black"/>
                </a:solidFill>
                <a:latin typeface="Verdana" panose="020B0604030504040204" pitchFamily="34" charset="0"/>
                <a:ea typeface="Verdana" panose="020B0604030504040204" pitchFamily="34" charset="0"/>
              </a:rPr>
              <a:t>Which test would most likely be helpful for determining how a mineral breaks?</a:t>
            </a:r>
            <a:endParaRPr lang="en-US" sz="1400" i="1" dirty="0">
              <a:solidFill>
                <a:prstClr val="black"/>
              </a:solidFill>
              <a:latin typeface="Verdana" panose="020B0604030504040204" pitchFamily="34" charset="0"/>
              <a:ea typeface="Verdana" panose="020B0604030504040204" pitchFamily="34" charset="0"/>
            </a:endParaRPr>
          </a:p>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  </a:t>
            </a:r>
          </a:p>
        </p:txBody>
      </p:sp>
      <p:sp>
        <p:nvSpPr>
          <p:cNvPr id="6" name="Rectangle 5">
            <a:extLst>
              <a:ext uri="{FF2B5EF4-FFF2-40B4-BE49-F238E27FC236}">
                <a16:creationId xmlns:a16="http://schemas.microsoft.com/office/drawing/2014/main" id="{AA6FE368-D3F5-45A2-911C-36CE64960F8E}"/>
              </a:ext>
            </a:extLst>
          </p:cNvPr>
          <p:cNvSpPr/>
          <p:nvPr userDrawn="1"/>
        </p:nvSpPr>
        <p:spPr>
          <a:xfrm>
            <a:off x="2733699" y="2439621"/>
            <a:ext cx="6161405" cy="954107"/>
          </a:xfrm>
          <a:prstGeom prst="rect">
            <a:avLst/>
          </a:prstGeom>
        </p:spPr>
        <p:txBody>
          <a:bodyPr wrap="square">
            <a:spAutoFit/>
          </a:bodyPr>
          <a:lstStyle/>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Color</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Streak</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Hardness</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Cleavage/Fracture</a:t>
            </a:r>
          </a:p>
        </p:txBody>
      </p:sp>
      <p:sp>
        <p:nvSpPr>
          <p:cNvPr id="7" name="TextBox 6">
            <a:extLst>
              <a:ext uri="{FF2B5EF4-FFF2-40B4-BE49-F238E27FC236}">
                <a16:creationId xmlns:a16="http://schemas.microsoft.com/office/drawing/2014/main" id="{9E2FE022-F66A-42FA-B3BA-5CC1F1FD54E2}"/>
              </a:ext>
            </a:extLst>
          </p:cNvPr>
          <p:cNvSpPr txBox="1"/>
          <p:nvPr userDrawn="1"/>
        </p:nvSpPr>
        <p:spPr>
          <a:xfrm>
            <a:off x="2567330" y="3484756"/>
            <a:ext cx="6161405" cy="738664"/>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startAt="3"/>
              <a:tabLst/>
              <a:defRPr/>
            </a:pPr>
            <a:r>
              <a:rPr lang="en-US" sz="1400" dirty="0">
                <a:solidFill>
                  <a:prstClr val="black"/>
                </a:solidFill>
                <a:latin typeface="Verdana" panose="020B0604030504040204" pitchFamily="34" charset="0"/>
                <a:ea typeface="Verdana" panose="020B0604030504040204" pitchFamily="34" charset="0"/>
              </a:rPr>
              <a:t>Which are examples of tests that can be used for mineral identification?</a:t>
            </a:r>
          </a:p>
          <a:p>
            <a:pPr marL="0" indent="0" defTabSz="1005840">
              <a:buFont typeface="+mj-lt"/>
              <a:buNone/>
            </a:pPr>
            <a:r>
              <a:rPr lang="en-US" sz="1400" dirty="0">
                <a:solidFill>
                  <a:prstClr val="black"/>
                </a:solidFill>
                <a:latin typeface="Verdana" panose="020B0604030504040204" pitchFamily="34" charset="0"/>
                <a:ea typeface="Verdana" panose="020B0604030504040204" pitchFamily="34" charset="0"/>
              </a:rPr>
              <a:t>   </a:t>
            </a:r>
          </a:p>
        </p:txBody>
      </p:sp>
      <p:sp>
        <p:nvSpPr>
          <p:cNvPr id="9" name="TextBox 8">
            <a:extLst>
              <a:ext uri="{FF2B5EF4-FFF2-40B4-BE49-F238E27FC236}">
                <a16:creationId xmlns:a16="http://schemas.microsoft.com/office/drawing/2014/main" id="{EADECA88-E5A8-4A16-9175-4406A366DAE5}"/>
              </a:ext>
            </a:extLst>
          </p:cNvPr>
          <p:cNvSpPr txBox="1"/>
          <p:nvPr userDrawn="1"/>
        </p:nvSpPr>
        <p:spPr>
          <a:xfrm>
            <a:off x="2733698" y="4029731"/>
            <a:ext cx="4264509" cy="1169551"/>
          </a:xfrm>
          <a:prstGeom prst="rect">
            <a:avLst/>
          </a:prstGeom>
          <a:noFill/>
        </p:spPr>
        <p:txBody>
          <a:bodyPr wrap="square" rtlCol="0">
            <a:spAutoFit/>
          </a:bodyPr>
          <a:lstStyle/>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Color, shape, size, streak, hardness</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Color, streak, hardness, luster</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Color, streak, size, luster, hardness</a:t>
            </a:r>
          </a:p>
          <a:p>
            <a:pPr marL="377190" indent="-377190" defTabSz="1005840">
              <a:lnSpc>
                <a:spcPct val="100000"/>
              </a:lnSpc>
              <a:buFontTx/>
              <a:buAutoNum type="alphaUcPeriod"/>
            </a:pPr>
            <a:r>
              <a:rPr lang="en-US" sz="1400" dirty="0">
                <a:solidFill>
                  <a:prstClr val="black"/>
                </a:solidFill>
                <a:latin typeface="Verdana" panose="020B0604030504040204" pitchFamily="34" charset="0"/>
                <a:ea typeface="Verdana" panose="020B0604030504040204" pitchFamily="34" charset="0"/>
              </a:rPr>
              <a:t>Color, shape, streak, hardness, luster</a:t>
            </a:r>
          </a:p>
          <a:p>
            <a:pPr defTabSz="1005840">
              <a:lnSpc>
                <a:spcPct val="100000"/>
              </a:lnSpc>
            </a:pPr>
            <a:endParaRPr lang="en-US" sz="1400" dirty="0">
              <a:solidFill>
                <a:prstClr val="black"/>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15363EC0-4B10-439E-BA8C-5A112F7E51C5}"/>
              </a:ext>
            </a:extLst>
          </p:cNvPr>
          <p:cNvSpPr txBox="1"/>
          <p:nvPr userDrawn="1"/>
        </p:nvSpPr>
        <p:spPr>
          <a:xfrm>
            <a:off x="0" y="0"/>
            <a:ext cx="2322325" cy="2769989"/>
          </a:xfrm>
          <a:prstGeom prst="rect">
            <a:avLst/>
          </a:prstGeom>
          <a:noFill/>
        </p:spPr>
        <p:txBody>
          <a:bodyPr wrap="squar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2.</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3" name="Rectangle 12">
            <a:extLst>
              <a:ext uri="{FF2B5EF4-FFF2-40B4-BE49-F238E27FC236}">
                <a16:creationId xmlns:a16="http://schemas.microsoft.com/office/drawing/2014/main" id="{D02C0B5E-234E-476F-8CFC-C56AEF6593BD}"/>
              </a:ext>
            </a:extLst>
          </p:cNvPr>
          <p:cNvSpPr/>
          <p:nvPr userDrawn="1"/>
        </p:nvSpPr>
        <p:spPr>
          <a:xfrm>
            <a:off x="248478" y="417394"/>
            <a:ext cx="2017644" cy="202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Tree>
    <p:extLst>
      <p:ext uri="{BB962C8B-B14F-4D97-AF65-F5344CB8AC3E}">
        <p14:creationId xmlns:p14="http://schemas.microsoft.com/office/powerpoint/2010/main" val="2364657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ssess I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2B181-0BF3-4F51-B599-434A7FEF0D2D}"/>
              </a:ext>
            </a:extLst>
          </p:cNvPr>
          <p:cNvSpPr txBox="1"/>
          <p:nvPr userDrawn="1"/>
        </p:nvSpPr>
        <p:spPr>
          <a:xfrm>
            <a:off x="4210629"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a:t>
            </a:r>
          </a:p>
        </p:txBody>
      </p:sp>
      <p:sp>
        <p:nvSpPr>
          <p:cNvPr id="3" name="TextBox 19">
            <a:extLst>
              <a:ext uri="{FF2B5EF4-FFF2-40B4-BE49-F238E27FC236}">
                <a16:creationId xmlns:a16="http://schemas.microsoft.com/office/drawing/2014/main" id="{0653F8A2-45D7-417F-BF81-A79A8A9E77F9}"/>
              </a:ext>
            </a:extLst>
          </p:cNvPr>
          <p:cNvSpPr txBox="1"/>
          <p:nvPr userDrawn="1"/>
        </p:nvSpPr>
        <p:spPr>
          <a:xfrm>
            <a:off x="2575560" y="706806"/>
            <a:ext cx="64312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i="1" dirty="0">
                <a:latin typeface="Verdana" panose="020B0604030504040204" pitchFamily="34" charset="0"/>
                <a:ea typeface="Verdana" panose="020B0604030504040204" pitchFamily="34" charset="0"/>
              </a:rPr>
              <a:t>Use the vocabulary words from “Read It” to complete the following sentences.</a:t>
            </a:r>
          </a:p>
        </p:txBody>
      </p:sp>
      <p:sp>
        <p:nvSpPr>
          <p:cNvPr id="4" name="Rectangle 3">
            <a:extLst>
              <a:ext uri="{FF2B5EF4-FFF2-40B4-BE49-F238E27FC236}">
                <a16:creationId xmlns:a16="http://schemas.microsoft.com/office/drawing/2014/main" id="{8EBCC912-CF95-4842-B9BE-FBAC572E5C0D}"/>
              </a:ext>
            </a:extLst>
          </p:cNvPr>
          <p:cNvSpPr/>
          <p:nvPr userDrawn="1"/>
        </p:nvSpPr>
        <p:spPr>
          <a:xfrm>
            <a:off x="2575560" y="1462288"/>
            <a:ext cx="6568440" cy="3139321"/>
          </a:xfrm>
          <a:prstGeom prst="rect">
            <a:avLst/>
          </a:prstGeom>
        </p:spPr>
        <p:txBody>
          <a:bodyPr wrap="square">
            <a:spAutoFit/>
          </a:bodyPr>
          <a:lstStyle/>
          <a:p>
            <a:pPr defTabSz="1005840"/>
            <a:r>
              <a:rPr lang="en-US" sz="1800" dirty="0">
                <a:solidFill>
                  <a:prstClr val="black"/>
                </a:solidFill>
                <a:latin typeface="Verdana" panose="020B0604030504040204" pitchFamily="34" charset="0"/>
                <a:ea typeface="Verdana" panose="020B0604030504040204" pitchFamily="34" charset="0"/>
              </a:rPr>
              <a:t>Do you love to discover what the Earth is made of and explore how it changes over time? If so, someday you could become a scientist that specializes in (4)_____. You could showcase the history of the planet through preservations of organisms in rocks, called (5)_____. You could also explore the earth’s available resources and how mankind benefits from them. This includes (6)_____, like coal and gas. There are also (7)_____, including iron and copper. Finally, as an Earth </a:t>
            </a:r>
            <a:br>
              <a:rPr lang="en-US" sz="1800" dirty="0">
                <a:solidFill>
                  <a:prstClr val="black"/>
                </a:solidFill>
                <a:latin typeface="Verdana" panose="020B0604030504040204" pitchFamily="34" charset="0"/>
                <a:ea typeface="Verdana" panose="020B0604030504040204" pitchFamily="34" charset="0"/>
              </a:rPr>
            </a:br>
            <a:r>
              <a:rPr lang="en-US" sz="1800" dirty="0">
                <a:solidFill>
                  <a:prstClr val="black"/>
                </a:solidFill>
                <a:latin typeface="Verdana" panose="020B0604030504040204" pitchFamily="34" charset="0"/>
                <a:ea typeface="Verdana" panose="020B0604030504040204" pitchFamily="34" charset="0"/>
              </a:rPr>
              <a:t>Scientist, you could work to preserve and </a:t>
            </a:r>
            <a:br>
              <a:rPr lang="en-US" sz="1800" dirty="0">
                <a:solidFill>
                  <a:prstClr val="black"/>
                </a:solidFill>
                <a:latin typeface="Verdana" panose="020B0604030504040204" pitchFamily="34" charset="0"/>
                <a:ea typeface="Verdana" panose="020B0604030504040204" pitchFamily="34" charset="0"/>
              </a:rPr>
            </a:br>
            <a:r>
              <a:rPr lang="en-US" sz="1800" dirty="0">
                <a:solidFill>
                  <a:prstClr val="black"/>
                </a:solidFill>
                <a:latin typeface="Verdana" panose="020B0604030504040204" pitchFamily="34" charset="0"/>
                <a:ea typeface="Verdana" panose="020B0604030504040204" pitchFamily="34" charset="0"/>
              </a:rPr>
              <a:t>protect the planet by studying (8)_____ .</a:t>
            </a:r>
          </a:p>
        </p:txBody>
      </p:sp>
      <p:sp>
        <p:nvSpPr>
          <p:cNvPr id="5" name="TextBox 4">
            <a:extLst>
              <a:ext uri="{FF2B5EF4-FFF2-40B4-BE49-F238E27FC236}">
                <a16:creationId xmlns:a16="http://schemas.microsoft.com/office/drawing/2014/main" id="{82490E7E-EFB0-47ED-8DC1-EE6D713BE435}"/>
              </a:ext>
            </a:extLst>
          </p:cNvPr>
          <p:cNvSpPr txBox="1"/>
          <p:nvPr userDrawn="1"/>
        </p:nvSpPr>
        <p:spPr>
          <a:xfrm>
            <a:off x="0" y="0"/>
            <a:ext cx="2322325" cy="3508653"/>
          </a:xfrm>
          <a:prstGeom prst="rect">
            <a:avLst/>
          </a:prstGeom>
          <a:noFill/>
        </p:spPr>
        <p:txBody>
          <a:bodyPr wrap="squar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4.</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5.</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6.</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7.</a:t>
            </a: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8.</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7" name="Rectangle 6">
            <a:extLst>
              <a:ext uri="{FF2B5EF4-FFF2-40B4-BE49-F238E27FC236}">
                <a16:creationId xmlns:a16="http://schemas.microsoft.com/office/drawing/2014/main" id="{111E3B40-DCB9-4AA6-9F35-02E82CB8464F}"/>
              </a:ext>
            </a:extLst>
          </p:cNvPr>
          <p:cNvSpPr/>
          <p:nvPr userDrawn="1"/>
        </p:nvSpPr>
        <p:spPr>
          <a:xfrm>
            <a:off x="248478" y="417393"/>
            <a:ext cx="2017644" cy="309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Tree>
    <p:extLst>
      <p:ext uri="{BB962C8B-B14F-4D97-AF65-F5344CB8AC3E}">
        <p14:creationId xmlns:p14="http://schemas.microsoft.com/office/powerpoint/2010/main" val="1957967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llenge It">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25353455-9749-4D24-9DF0-9DBC6E3C350C}"/>
              </a:ext>
            </a:extLst>
          </p:cNvPr>
          <p:cNvGraphicFramePr>
            <a:graphicFrameLocks noGrp="1"/>
          </p:cNvGraphicFramePr>
          <p:nvPr userDrawn="1">
            <p:extLst>
              <p:ext uri="{D42A27DB-BD31-4B8C-83A1-F6EECF244321}">
                <p14:modId xmlns:p14="http://schemas.microsoft.com/office/powerpoint/2010/main" val="934910176"/>
              </p:ext>
            </p:extLst>
          </p:nvPr>
        </p:nvGraphicFramePr>
        <p:xfrm>
          <a:off x="3382318" y="1577064"/>
          <a:ext cx="5037782" cy="3143000"/>
        </p:xfrm>
        <a:graphic>
          <a:graphicData uri="http://schemas.openxmlformats.org/drawingml/2006/table">
            <a:tbl>
              <a:tblPr firstRow="1" bandRow="1">
                <a:tableStyleId>{5C22544A-7EE6-4342-B048-85BDC9FD1C3A}</a:tableStyleId>
              </a:tblPr>
              <a:tblGrid>
                <a:gridCol w="2518891">
                  <a:extLst>
                    <a:ext uri="{9D8B030D-6E8A-4147-A177-3AD203B41FA5}">
                      <a16:colId xmlns:a16="http://schemas.microsoft.com/office/drawing/2014/main" val="2633989542"/>
                    </a:ext>
                  </a:extLst>
                </a:gridCol>
                <a:gridCol w="2518891">
                  <a:extLst>
                    <a:ext uri="{9D8B030D-6E8A-4147-A177-3AD203B41FA5}">
                      <a16:colId xmlns:a16="http://schemas.microsoft.com/office/drawing/2014/main" val="236157691"/>
                    </a:ext>
                  </a:extLst>
                </a:gridCol>
              </a:tblGrid>
              <a:tr h="1571500">
                <a:tc>
                  <a:txBody>
                    <a:bodyPr/>
                    <a:lstStyle/>
                    <a:p>
                      <a:pPr algn="ctr"/>
                      <a:endParaRPr lang="en-US" dirty="0">
                        <a:latin typeface="Verdana" panose="020B0604030504040204" pitchFamily="34" charset="0"/>
                      </a:endParaRPr>
                    </a:p>
                  </a:txBody>
                  <a:tcPr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solidFill>
                      <a:srgbClr val="990033"/>
                    </a:solidFill>
                  </a:tcPr>
                </a:tc>
                <a:tc>
                  <a:txBody>
                    <a:bodyPr/>
                    <a:lstStyle/>
                    <a:p>
                      <a:endParaRPr lang="en-US" dirty="0">
                        <a:latin typeface="Verdana" panose="020B0604030504040204" pitchFamily="34" charset="0"/>
                      </a:endParaRPr>
                    </a:p>
                  </a:txBody>
                  <a:tcP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solidFill>
                      <a:srgbClr val="FF7C80"/>
                    </a:solidFill>
                  </a:tcPr>
                </a:tc>
                <a:extLst>
                  <a:ext uri="{0D108BD9-81ED-4DB2-BD59-A6C34878D82A}">
                    <a16:rowId xmlns:a16="http://schemas.microsoft.com/office/drawing/2014/main" val="2615647320"/>
                  </a:ext>
                </a:extLst>
              </a:tr>
              <a:tr h="1571500">
                <a:tc>
                  <a:txBody>
                    <a:bodyPr/>
                    <a:lstStyle/>
                    <a:p>
                      <a:endParaRPr lang="en-US" dirty="0">
                        <a:latin typeface="Verdana" panose="020B0604030504040204" pitchFamily="34" charset="0"/>
                      </a:endParaRPr>
                    </a:p>
                  </a:txBody>
                  <a:tcP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solidFill>
                      <a:srgbClr val="FF7C80"/>
                    </a:solidFill>
                  </a:tcPr>
                </a:tc>
                <a:tc>
                  <a:txBody>
                    <a:bodyPr/>
                    <a:lstStyle/>
                    <a:p>
                      <a:endParaRPr lang="en-US" dirty="0">
                        <a:latin typeface="Verdana" panose="020B0604030504040204" pitchFamily="34" charset="0"/>
                      </a:endParaRPr>
                    </a:p>
                  </a:txBody>
                  <a:tcP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solidFill>
                      <a:srgbClr val="990033"/>
                    </a:solidFill>
                  </a:tcPr>
                </a:tc>
                <a:extLst>
                  <a:ext uri="{0D108BD9-81ED-4DB2-BD59-A6C34878D82A}">
                    <a16:rowId xmlns:a16="http://schemas.microsoft.com/office/drawing/2014/main" val="3664205265"/>
                  </a:ext>
                </a:extLst>
              </a:tr>
            </a:tbl>
          </a:graphicData>
        </a:graphic>
      </p:graphicFrame>
      <p:sp>
        <p:nvSpPr>
          <p:cNvPr id="2" name="Rectangle 1">
            <a:extLst>
              <a:ext uri="{FF2B5EF4-FFF2-40B4-BE49-F238E27FC236}">
                <a16:creationId xmlns:a16="http://schemas.microsoft.com/office/drawing/2014/main" id="{84F06F82-1646-4F31-9CBA-23C41FF8C119}"/>
              </a:ext>
            </a:extLst>
          </p:cNvPr>
          <p:cNvSpPr/>
          <p:nvPr userDrawn="1"/>
        </p:nvSpPr>
        <p:spPr>
          <a:xfrm>
            <a:off x="3382319" y="629755"/>
            <a:ext cx="5487361" cy="830997"/>
          </a:xfrm>
          <a:prstGeom prst="rect">
            <a:avLst/>
          </a:prstGeom>
        </p:spPr>
        <p:txBody>
          <a:bodyPr wrap="square">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All other stations must be completed before you begin this station.  Choose one or more of the activities below.</a:t>
            </a:r>
          </a:p>
        </p:txBody>
      </p:sp>
      <p:sp>
        <p:nvSpPr>
          <p:cNvPr id="21" name="TextBox 20">
            <a:extLst>
              <a:ext uri="{FF2B5EF4-FFF2-40B4-BE49-F238E27FC236}">
                <a16:creationId xmlns:a16="http://schemas.microsoft.com/office/drawing/2014/main" id="{26DFBCA8-9289-4AC3-B083-AC23E40C4776}"/>
              </a:ext>
            </a:extLst>
          </p:cNvPr>
          <p:cNvSpPr txBox="1"/>
          <p:nvPr userDrawn="1"/>
        </p:nvSpPr>
        <p:spPr>
          <a:xfrm>
            <a:off x="305566" y="2368535"/>
            <a:ext cx="1704912"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Click on the word to go to the page for that activity.</a:t>
            </a:r>
          </a:p>
        </p:txBody>
      </p:sp>
    </p:spTree>
    <p:extLst>
      <p:ext uri="{BB962C8B-B14F-4D97-AF65-F5344CB8AC3E}">
        <p14:creationId xmlns:p14="http://schemas.microsoft.com/office/powerpoint/2010/main" val="204248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B1C3C5-1E48-4B58-859F-C30F12E8EA78}"/>
              </a:ext>
            </a:extLst>
          </p:cNvPr>
          <p:cNvSpPr txBox="1"/>
          <p:nvPr userDrawn="1"/>
        </p:nvSpPr>
        <p:spPr>
          <a:xfrm>
            <a:off x="2671427" y="1113050"/>
            <a:ext cx="2099556" cy="400110"/>
          </a:xfrm>
          <a:prstGeom prst="rect">
            <a:avLst/>
          </a:prstGeom>
          <a:noFill/>
        </p:spPr>
        <p:txBody>
          <a:bodyPr wrap="square" rtlCol="0">
            <a:spAutoFit/>
          </a:bodyPr>
          <a:lstStyle/>
          <a:p>
            <a:pPr algn="ctr"/>
            <a:r>
              <a:rPr lang="en-US" sz="2000" b="1" dirty="0">
                <a:latin typeface="Verdana" panose="020B0604030504040204" pitchFamily="34" charset="0"/>
                <a:ea typeface="Verdana" panose="020B0604030504040204" pitchFamily="34" charset="0"/>
              </a:rPr>
              <a:t>PRACTICE</a:t>
            </a:r>
            <a:endParaRPr lang="en-US" sz="20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A651180-5DBB-4BFE-948C-BAD33A3FDCDF}"/>
              </a:ext>
            </a:extLst>
          </p:cNvPr>
          <p:cNvSpPr txBox="1"/>
          <p:nvPr userDrawn="1"/>
        </p:nvSpPr>
        <p:spPr>
          <a:xfrm>
            <a:off x="2800580" y="1836325"/>
            <a:ext cx="6023380" cy="1938992"/>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Go to this link:   </a:t>
            </a:r>
          </a:p>
          <a:p>
            <a:br>
              <a:rPr lang="en-US" sz="2000" dirty="0">
                <a:latin typeface="Verdana" panose="020B0604030504040204" pitchFamily="34" charset="0"/>
                <a:ea typeface="Verdana" panose="020B0604030504040204" pitchFamily="34" charset="0"/>
              </a:rPr>
            </a:br>
            <a:endParaRPr lang="en-US" sz="2000" dirty="0">
              <a:latin typeface="Verdana" panose="020B0604030504040204" pitchFamily="34" charset="0"/>
              <a:ea typeface="Verdana" panose="020B0604030504040204" pitchFamily="34" charset="0"/>
            </a:endParaRPr>
          </a:p>
          <a:p>
            <a:r>
              <a:rPr lang="en-US" sz="2000" dirty="0">
                <a:latin typeface="Verdana" panose="020B0604030504040204" pitchFamily="34" charset="0"/>
                <a:ea typeface="Verdana" panose="020B0604030504040204" pitchFamily="34" charset="0"/>
              </a:rPr>
              <a:t>Follow the instructions of the website.</a:t>
            </a:r>
            <a:br>
              <a:rPr lang="en-US" sz="2000" dirty="0">
                <a:latin typeface="Verdana" panose="020B0604030504040204" pitchFamily="34" charset="0"/>
                <a:ea typeface="Verdana" panose="020B0604030504040204" pitchFamily="34" charset="0"/>
              </a:rPr>
            </a:br>
            <a:br>
              <a:rPr lang="en-US" sz="2000" dirty="0">
                <a:latin typeface="Verdana" panose="020B0604030504040204" pitchFamily="34" charset="0"/>
                <a:ea typeface="Verdana" panose="020B0604030504040204" pitchFamily="34" charset="0"/>
              </a:rPr>
            </a:br>
            <a:r>
              <a:rPr lang="en-US" sz="2000" dirty="0">
                <a:latin typeface="Verdana" panose="020B0604030504040204" pitchFamily="34" charset="0"/>
                <a:ea typeface="Verdana" panose="020B0604030504040204" pitchFamily="34" charset="0"/>
              </a:rPr>
              <a:t>Record your score on your answer sheet. </a:t>
            </a:r>
          </a:p>
        </p:txBody>
      </p:sp>
      <p:sp>
        <p:nvSpPr>
          <p:cNvPr id="5" name="TextBox 4">
            <a:extLst>
              <a:ext uri="{FF2B5EF4-FFF2-40B4-BE49-F238E27FC236}">
                <a16:creationId xmlns:a16="http://schemas.microsoft.com/office/drawing/2014/main" id="{D79F215F-D5B9-47D7-B506-885A817BF844}"/>
              </a:ext>
            </a:extLst>
          </p:cNvPr>
          <p:cNvSpPr txBox="1"/>
          <p:nvPr userDrawn="1"/>
        </p:nvSpPr>
        <p:spPr>
          <a:xfrm>
            <a:off x="12575" y="0"/>
            <a:ext cx="2322325" cy="1107996"/>
          </a:xfrm>
          <a:prstGeom prst="rect">
            <a:avLst/>
          </a:prstGeom>
          <a:noFill/>
        </p:spPr>
        <p:txBody>
          <a:bodyPr wrap="squar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Score</a:t>
            </a:r>
            <a:r>
              <a:rPr lang="en-US" sz="1200" dirty="0">
                <a:latin typeface="Georgia" panose="02040502050405020303" pitchFamily="18" charset="0"/>
              </a:rPr>
              <a:t>:</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Rectangle 5">
            <a:extLst>
              <a:ext uri="{FF2B5EF4-FFF2-40B4-BE49-F238E27FC236}">
                <a16:creationId xmlns:a16="http://schemas.microsoft.com/office/drawing/2014/main" id="{0EDB86C0-3D1A-4716-9B8F-6C8A9DE717EC}"/>
              </a:ext>
            </a:extLst>
          </p:cNvPr>
          <p:cNvSpPr/>
          <p:nvPr userDrawn="1"/>
        </p:nvSpPr>
        <p:spPr>
          <a:xfrm>
            <a:off x="310749" y="444644"/>
            <a:ext cx="1875860" cy="110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Tree>
    <p:extLst>
      <p:ext uri="{BB962C8B-B14F-4D97-AF65-F5344CB8AC3E}">
        <p14:creationId xmlns:p14="http://schemas.microsoft.com/office/powerpoint/2010/main" val="1986974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STORY</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678924"/>
            <a:ext cx="2158302" cy="2800767"/>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Write a story about three minerals of your choice. Describe each mineral’s streak, color, cleavage/fracture,</a:t>
            </a:r>
            <a:r>
              <a:rPr lang="en-US" sz="1600" baseline="0" dirty="0">
                <a:latin typeface="Verdana" panose="020B0604030504040204" pitchFamily="34" charset="0"/>
                <a:ea typeface="Verdana" panose="020B0604030504040204" pitchFamily="34" charset="0"/>
              </a:rPr>
              <a:t> luster, and hardness in the context of your story. </a:t>
            </a:r>
            <a:endParaRPr lang="en-US" sz="16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EF4467D-F427-47B6-A0B5-66959B4EE245}"/>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7C8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story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1297494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146304" y="274661"/>
            <a:ext cx="2214300"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WANTED POSTER</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828361"/>
            <a:ext cx="1704912" cy="2308324"/>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Research</a:t>
            </a:r>
            <a:r>
              <a:rPr lang="en-US" sz="1600" baseline="0" dirty="0">
                <a:latin typeface="Verdana" panose="020B0604030504040204" pitchFamily="34" charset="0"/>
                <a:ea typeface="Verdana" panose="020B0604030504040204" pitchFamily="34" charset="0"/>
              </a:rPr>
              <a:t> a mineral of your choice and create a wanted poster that contains identifying information of that mineral. </a:t>
            </a:r>
            <a:endParaRPr lang="en-US" sz="1600"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85CCE542-16D2-49F7-A40E-0F026D1289E0}"/>
              </a:ext>
            </a:extLst>
          </p:cNvPr>
          <p:cNvSpPr txBox="1"/>
          <p:nvPr userDrawn="1"/>
        </p:nvSpPr>
        <p:spPr>
          <a:xfrm>
            <a:off x="2724539" y="1001486"/>
            <a:ext cx="6158413" cy="3447098"/>
          </a:xfrm>
          <a:custGeom>
            <a:avLst/>
            <a:gdLst>
              <a:gd name="connsiteX0" fmla="*/ 0 w 6158413"/>
              <a:gd name="connsiteY0" fmla="*/ 0 h 3447098"/>
              <a:gd name="connsiteX1" fmla="*/ 375103 w 6158413"/>
              <a:gd name="connsiteY1" fmla="*/ 0 h 3447098"/>
              <a:gd name="connsiteX2" fmla="*/ 811791 w 6158413"/>
              <a:gd name="connsiteY2" fmla="*/ 0 h 3447098"/>
              <a:gd name="connsiteX3" fmla="*/ 1494815 w 6158413"/>
              <a:gd name="connsiteY3" fmla="*/ 0 h 3447098"/>
              <a:gd name="connsiteX4" fmla="*/ 1931502 w 6158413"/>
              <a:gd name="connsiteY4" fmla="*/ 0 h 3447098"/>
              <a:gd name="connsiteX5" fmla="*/ 2368190 w 6158413"/>
              <a:gd name="connsiteY5" fmla="*/ 0 h 3447098"/>
              <a:gd name="connsiteX6" fmla="*/ 2804877 w 6158413"/>
              <a:gd name="connsiteY6" fmla="*/ 0 h 3447098"/>
              <a:gd name="connsiteX7" fmla="*/ 3303149 w 6158413"/>
              <a:gd name="connsiteY7" fmla="*/ 0 h 3447098"/>
              <a:gd name="connsiteX8" fmla="*/ 3678252 w 6158413"/>
              <a:gd name="connsiteY8" fmla="*/ 0 h 3447098"/>
              <a:gd name="connsiteX9" fmla="*/ 4114940 w 6158413"/>
              <a:gd name="connsiteY9" fmla="*/ 0 h 3447098"/>
              <a:gd name="connsiteX10" fmla="*/ 4613211 w 6158413"/>
              <a:gd name="connsiteY10" fmla="*/ 0 h 3447098"/>
              <a:gd name="connsiteX11" fmla="*/ 5234651 w 6158413"/>
              <a:gd name="connsiteY11" fmla="*/ 0 h 3447098"/>
              <a:gd name="connsiteX12" fmla="*/ 6158413 w 6158413"/>
              <a:gd name="connsiteY12" fmla="*/ 0 h 3447098"/>
              <a:gd name="connsiteX13" fmla="*/ 6158413 w 6158413"/>
              <a:gd name="connsiteY13" fmla="*/ 540045 h 3447098"/>
              <a:gd name="connsiteX14" fmla="*/ 6158413 w 6158413"/>
              <a:gd name="connsiteY14" fmla="*/ 1011149 h 3447098"/>
              <a:gd name="connsiteX15" fmla="*/ 6158413 w 6158413"/>
              <a:gd name="connsiteY15" fmla="*/ 1551194 h 3447098"/>
              <a:gd name="connsiteX16" fmla="*/ 6158413 w 6158413"/>
              <a:gd name="connsiteY16" fmla="*/ 2160181 h 3447098"/>
              <a:gd name="connsiteX17" fmla="*/ 6158413 w 6158413"/>
              <a:gd name="connsiteY17" fmla="*/ 2665756 h 3447098"/>
              <a:gd name="connsiteX18" fmla="*/ 6158413 w 6158413"/>
              <a:gd name="connsiteY18" fmla="*/ 3447098 h 3447098"/>
              <a:gd name="connsiteX19" fmla="*/ 5598557 w 6158413"/>
              <a:gd name="connsiteY19" fmla="*/ 3447098 h 3447098"/>
              <a:gd name="connsiteX20" fmla="*/ 5161870 w 6158413"/>
              <a:gd name="connsiteY20" fmla="*/ 3447098 h 3447098"/>
              <a:gd name="connsiteX21" fmla="*/ 4602014 w 6158413"/>
              <a:gd name="connsiteY21" fmla="*/ 3447098 h 3447098"/>
              <a:gd name="connsiteX22" fmla="*/ 3918990 w 6158413"/>
              <a:gd name="connsiteY22" fmla="*/ 3447098 h 3447098"/>
              <a:gd name="connsiteX23" fmla="*/ 3420718 w 6158413"/>
              <a:gd name="connsiteY23" fmla="*/ 3447098 h 3447098"/>
              <a:gd name="connsiteX24" fmla="*/ 2922447 w 6158413"/>
              <a:gd name="connsiteY24" fmla="*/ 3447098 h 3447098"/>
              <a:gd name="connsiteX25" fmla="*/ 2485759 w 6158413"/>
              <a:gd name="connsiteY25" fmla="*/ 3447098 h 3447098"/>
              <a:gd name="connsiteX26" fmla="*/ 2110656 w 6158413"/>
              <a:gd name="connsiteY26" fmla="*/ 3447098 h 3447098"/>
              <a:gd name="connsiteX27" fmla="*/ 1673969 w 6158413"/>
              <a:gd name="connsiteY27" fmla="*/ 3447098 h 3447098"/>
              <a:gd name="connsiteX28" fmla="*/ 1175697 w 6158413"/>
              <a:gd name="connsiteY28" fmla="*/ 3447098 h 3447098"/>
              <a:gd name="connsiteX29" fmla="*/ 554257 w 6158413"/>
              <a:gd name="connsiteY29" fmla="*/ 3447098 h 3447098"/>
              <a:gd name="connsiteX30" fmla="*/ 0 w 6158413"/>
              <a:gd name="connsiteY30" fmla="*/ 3447098 h 3447098"/>
              <a:gd name="connsiteX31" fmla="*/ 0 w 6158413"/>
              <a:gd name="connsiteY31" fmla="*/ 2872582 h 3447098"/>
              <a:gd name="connsiteX32" fmla="*/ 0 w 6158413"/>
              <a:gd name="connsiteY32" fmla="*/ 2367007 h 3447098"/>
              <a:gd name="connsiteX33" fmla="*/ 0 w 6158413"/>
              <a:gd name="connsiteY33" fmla="*/ 1895904 h 3447098"/>
              <a:gd name="connsiteX34" fmla="*/ 0 w 6158413"/>
              <a:gd name="connsiteY34" fmla="*/ 1355859 h 3447098"/>
              <a:gd name="connsiteX35" fmla="*/ 0 w 6158413"/>
              <a:gd name="connsiteY35" fmla="*/ 815813 h 3447098"/>
              <a:gd name="connsiteX36" fmla="*/ 0 w 6158413"/>
              <a:gd name="connsiteY36" fmla="*/ 0 h 34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58413" h="3447098"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76379" y="246506"/>
                  <a:pt x="6106807" y="404763"/>
                  <a:pt x="6158413" y="540045"/>
                </a:cubicBezTo>
                <a:cubicBezTo>
                  <a:pt x="6210019" y="675327"/>
                  <a:pt x="6140892" y="828791"/>
                  <a:pt x="6158413" y="1011149"/>
                </a:cubicBezTo>
                <a:cubicBezTo>
                  <a:pt x="6175934" y="1193507"/>
                  <a:pt x="6102849" y="1343294"/>
                  <a:pt x="6158413" y="1551194"/>
                </a:cubicBezTo>
                <a:cubicBezTo>
                  <a:pt x="6213977" y="1759095"/>
                  <a:pt x="6155933" y="1966751"/>
                  <a:pt x="6158413" y="2160181"/>
                </a:cubicBezTo>
                <a:cubicBezTo>
                  <a:pt x="6160893" y="2353611"/>
                  <a:pt x="6139841" y="2516660"/>
                  <a:pt x="6158413" y="2665756"/>
                </a:cubicBezTo>
                <a:cubicBezTo>
                  <a:pt x="6176985" y="2814853"/>
                  <a:pt x="6134208" y="3250711"/>
                  <a:pt x="6158413" y="3447098"/>
                </a:cubicBezTo>
                <a:cubicBezTo>
                  <a:pt x="5922714" y="3483263"/>
                  <a:pt x="5846895" y="3389602"/>
                  <a:pt x="5598557" y="3447098"/>
                </a:cubicBezTo>
                <a:cubicBezTo>
                  <a:pt x="5350219" y="3504594"/>
                  <a:pt x="5292210" y="3428799"/>
                  <a:pt x="5161870" y="3447098"/>
                </a:cubicBezTo>
                <a:cubicBezTo>
                  <a:pt x="5031530" y="3465397"/>
                  <a:pt x="4761389" y="3427731"/>
                  <a:pt x="4602014" y="3447098"/>
                </a:cubicBezTo>
                <a:cubicBezTo>
                  <a:pt x="4442639" y="3466465"/>
                  <a:pt x="4112603" y="3444438"/>
                  <a:pt x="3918990" y="3447098"/>
                </a:cubicBezTo>
                <a:cubicBezTo>
                  <a:pt x="3725377" y="3449758"/>
                  <a:pt x="3549850" y="3437359"/>
                  <a:pt x="3420718" y="3447098"/>
                </a:cubicBezTo>
                <a:cubicBezTo>
                  <a:pt x="3291586" y="3456837"/>
                  <a:pt x="3035261" y="3439784"/>
                  <a:pt x="2922447" y="3447098"/>
                </a:cubicBezTo>
                <a:cubicBezTo>
                  <a:pt x="2809633" y="3454412"/>
                  <a:pt x="2665177" y="3434637"/>
                  <a:pt x="2485759" y="3447098"/>
                </a:cubicBezTo>
                <a:cubicBezTo>
                  <a:pt x="2306341" y="3459559"/>
                  <a:pt x="2219098" y="3444065"/>
                  <a:pt x="2110656" y="3447098"/>
                </a:cubicBezTo>
                <a:cubicBezTo>
                  <a:pt x="2002214" y="3450131"/>
                  <a:pt x="1852511" y="3438574"/>
                  <a:pt x="1673969" y="3447098"/>
                </a:cubicBezTo>
                <a:cubicBezTo>
                  <a:pt x="1495427" y="3455622"/>
                  <a:pt x="1304209" y="3436277"/>
                  <a:pt x="1175697" y="3447098"/>
                </a:cubicBezTo>
                <a:cubicBezTo>
                  <a:pt x="1047185" y="3457919"/>
                  <a:pt x="697390" y="3414842"/>
                  <a:pt x="554257" y="3447098"/>
                </a:cubicBezTo>
                <a:cubicBezTo>
                  <a:pt x="411124" y="3479354"/>
                  <a:pt x="170097" y="3432271"/>
                  <a:pt x="0" y="3447098"/>
                </a:cubicBezTo>
                <a:cubicBezTo>
                  <a:pt x="-36203" y="3299109"/>
                  <a:pt x="59206" y="2999807"/>
                  <a:pt x="0" y="2872582"/>
                </a:cubicBezTo>
                <a:cubicBezTo>
                  <a:pt x="-59206" y="2745357"/>
                  <a:pt x="1463" y="2510845"/>
                  <a:pt x="0" y="2367007"/>
                </a:cubicBezTo>
                <a:cubicBezTo>
                  <a:pt x="-1463" y="2223169"/>
                  <a:pt x="41464" y="2022255"/>
                  <a:pt x="0" y="1895904"/>
                </a:cubicBezTo>
                <a:cubicBezTo>
                  <a:pt x="-41464" y="1769553"/>
                  <a:pt x="63049" y="1538440"/>
                  <a:pt x="0" y="1355859"/>
                </a:cubicBezTo>
                <a:cubicBezTo>
                  <a:pt x="-63049" y="1173278"/>
                  <a:pt x="27207" y="940969"/>
                  <a:pt x="0" y="815813"/>
                </a:cubicBezTo>
                <a:cubicBezTo>
                  <a:pt x="-27207" y="690657"/>
                  <a:pt x="89283" y="222679"/>
                  <a:pt x="0" y="0"/>
                </a:cubicBezTo>
                <a:close/>
              </a:path>
            </a:pathLst>
          </a:custGeom>
          <a:noFill/>
          <a:ln w="28575">
            <a:solidFill>
              <a:srgbClr val="FF7C8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wanted</a:t>
            </a:r>
            <a:r>
              <a:rPr lang="en-US" sz="1800" kern="1200" baseline="0" dirty="0">
                <a:solidFill>
                  <a:schemeClr val="bg1">
                    <a:lumMod val="65000"/>
                  </a:schemeClr>
                </a:solidFill>
                <a:latin typeface="Verdana" panose="020B0604030504040204" pitchFamily="34" charset="0"/>
                <a:ea typeface="Verdana" panose="020B0604030504040204" pitchFamily="34" charset="0"/>
                <a:cs typeface="+mn-cs"/>
              </a:rPr>
              <a:t> poster</a:t>
            </a:r>
            <a:r>
              <a:rPr lang="en-US" sz="1800" kern="1200" dirty="0">
                <a:solidFill>
                  <a:schemeClr val="bg1">
                    <a:lumMod val="65000"/>
                  </a:schemeClr>
                </a:solidFill>
                <a:latin typeface="Verdana" panose="020B0604030504040204" pitchFamily="34" charset="0"/>
                <a:ea typeface="Verdana" panose="020B0604030504040204" pitchFamily="34" charset="0"/>
                <a:cs typeface="+mn-cs"/>
              </a:rPr>
              <a:t>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Use a crossword app.  Create your crossword,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514024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624A3-8AA8-4AEE-99DE-E4DA3E2F26A9}"/>
              </a:ext>
            </a:extLst>
          </p:cNvPr>
          <p:cNvSpPr txBox="1"/>
          <p:nvPr userDrawn="1"/>
        </p:nvSpPr>
        <p:spPr>
          <a:xfrm>
            <a:off x="261048" y="274661"/>
            <a:ext cx="2099556" cy="338554"/>
          </a:xfrm>
          <a:prstGeom prst="rect">
            <a:avLst/>
          </a:prstGeom>
          <a:noFill/>
        </p:spPr>
        <p:txBody>
          <a:bodyPr wrap="square" rtlCol="0">
            <a:spAutoFit/>
          </a:bodyPr>
          <a:lstStyle/>
          <a:p>
            <a:pPr algn="l"/>
            <a:r>
              <a:rPr lang="en-US" sz="1600" b="1" dirty="0">
                <a:latin typeface="Verdana" panose="020B0604030504040204" pitchFamily="34" charset="0"/>
                <a:ea typeface="Verdana" panose="020B0604030504040204" pitchFamily="34" charset="0"/>
              </a:rPr>
              <a:t>ACROSTIC</a:t>
            </a:r>
            <a:endParaRPr lang="en-US" sz="16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2189923A-A9FC-4E20-BF81-2A87C963EDAB}"/>
              </a:ext>
            </a:extLst>
          </p:cNvPr>
          <p:cNvSpPr txBox="1"/>
          <p:nvPr userDrawn="1"/>
        </p:nvSpPr>
        <p:spPr>
          <a:xfrm>
            <a:off x="261048" y="828361"/>
            <a:ext cx="1982280" cy="1569660"/>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Using the word “Minerals”, create an acrostic poem to describe your knowledge of minerals. </a:t>
            </a:r>
          </a:p>
        </p:txBody>
      </p:sp>
      <p:sp>
        <p:nvSpPr>
          <p:cNvPr id="6" name="TextBox 5">
            <a:extLst>
              <a:ext uri="{FF2B5EF4-FFF2-40B4-BE49-F238E27FC236}">
                <a16:creationId xmlns:a16="http://schemas.microsoft.com/office/drawing/2014/main" id="{522241BF-BCF3-4C4A-A486-84CB90E09860}"/>
              </a:ext>
            </a:extLst>
          </p:cNvPr>
          <p:cNvSpPr txBox="1"/>
          <p:nvPr userDrawn="1"/>
        </p:nvSpPr>
        <p:spPr>
          <a:xfrm>
            <a:off x="2724539" y="1001486"/>
            <a:ext cx="6158413" cy="3662541"/>
          </a:xfrm>
          <a:custGeom>
            <a:avLst/>
            <a:gdLst>
              <a:gd name="connsiteX0" fmla="*/ 0 w 6158413"/>
              <a:gd name="connsiteY0" fmla="*/ 0 h 3662541"/>
              <a:gd name="connsiteX1" fmla="*/ 375103 w 6158413"/>
              <a:gd name="connsiteY1" fmla="*/ 0 h 3662541"/>
              <a:gd name="connsiteX2" fmla="*/ 811791 w 6158413"/>
              <a:gd name="connsiteY2" fmla="*/ 0 h 3662541"/>
              <a:gd name="connsiteX3" fmla="*/ 1494815 w 6158413"/>
              <a:gd name="connsiteY3" fmla="*/ 0 h 3662541"/>
              <a:gd name="connsiteX4" fmla="*/ 1931502 w 6158413"/>
              <a:gd name="connsiteY4" fmla="*/ 0 h 3662541"/>
              <a:gd name="connsiteX5" fmla="*/ 2368190 w 6158413"/>
              <a:gd name="connsiteY5" fmla="*/ 0 h 3662541"/>
              <a:gd name="connsiteX6" fmla="*/ 2804877 w 6158413"/>
              <a:gd name="connsiteY6" fmla="*/ 0 h 3662541"/>
              <a:gd name="connsiteX7" fmla="*/ 3303149 w 6158413"/>
              <a:gd name="connsiteY7" fmla="*/ 0 h 3662541"/>
              <a:gd name="connsiteX8" fmla="*/ 3678252 w 6158413"/>
              <a:gd name="connsiteY8" fmla="*/ 0 h 3662541"/>
              <a:gd name="connsiteX9" fmla="*/ 4114940 w 6158413"/>
              <a:gd name="connsiteY9" fmla="*/ 0 h 3662541"/>
              <a:gd name="connsiteX10" fmla="*/ 4613211 w 6158413"/>
              <a:gd name="connsiteY10" fmla="*/ 0 h 3662541"/>
              <a:gd name="connsiteX11" fmla="*/ 5234651 w 6158413"/>
              <a:gd name="connsiteY11" fmla="*/ 0 h 3662541"/>
              <a:gd name="connsiteX12" fmla="*/ 6158413 w 6158413"/>
              <a:gd name="connsiteY12" fmla="*/ 0 h 3662541"/>
              <a:gd name="connsiteX13" fmla="*/ 6158413 w 6158413"/>
              <a:gd name="connsiteY13" fmla="*/ 486595 h 3662541"/>
              <a:gd name="connsiteX14" fmla="*/ 6158413 w 6158413"/>
              <a:gd name="connsiteY14" fmla="*/ 899939 h 3662541"/>
              <a:gd name="connsiteX15" fmla="*/ 6158413 w 6158413"/>
              <a:gd name="connsiteY15" fmla="*/ 1386533 h 3662541"/>
              <a:gd name="connsiteX16" fmla="*/ 6158413 w 6158413"/>
              <a:gd name="connsiteY16" fmla="*/ 1946379 h 3662541"/>
              <a:gd name="connsiteX17" fmla="*/ 6158413 w 6158413"/>
              <a:gd name="connsiteY17" fmla="*/ 2396348 h 3662541"/>
              <a:gd name="connsiteX18" fmla="*/ 6158413 w 6158413"/>
              <a:gd name="connsiteY18" fmla="*/ 2846318 h 3662541"/>
              <a:gd name="connsiteX19" fmla="*/ 6158413 w 6158413"/>
              <a:gd name="connsiteY19" fmla="*/ 3662541 h 3662541"/>
              <a:gd name="connsiteX20" fmla="*/ 5783310 w 6158413"/>
              <a:gd name="connsiteY20" fmla="*/ 3662541 h 3662541"/>
              <a:gd name="connsiteX21" fmla="*/ 5223454 w 6158413"/>
              <a:gd name="connsiteY21" fmla="*/ 3662541 h 3662541"/>
              <a:gd name="connsiteX22" fmla="*/ 4540430 w 6158413"/>
              <a:gd name="connsiteY22" fmla="*/ 3662541 h 3662541"/>
              <a:gd name="connsiteX23" fmla="*/ 4042158 w 6158413"/>
              <a:gd name="connsiteY23" fmla="*/ 3662541 h 3662541"/>
              <a:gd name="connsiteX24" fmla="*/ 3543887 w 6158413"/>
              <a:gd name="connsiteY24" fmla="*/ 3662541 h 3662541"/>
              <a:gd name="connsiteX25" fmla="*/ 3107199 w 6158413"/>
              <a:gd name="connsiteY25" fmla="*/ 3662541 h 3662541"/>
              <a:gd name="connsiteX26" fmla="*/ 2732096 w 6158413"/>
              <a:gd name="connsiteY26" fmla="*/ 3662541 h 3662541"/>
              <a:gd name="connsiteX27" fmla="*/ 2295408 w 6158413"/>
              <a:gd name="connsiteY27" fmla="*/ 3662541 h 3662541"/>
              <a:gd name="connsiteX28" fmla="*/ 1797137 w 6158413"/>
              <a:gd name="connsiteY28" fmla="*/ 3662541 h 3662541"/>
              <a:gd name="connsiteX29" fmla="*/ 1175697 w 6158413"/>
              <a:gd name="connsiteY29" fmla="*/ 3662541 h 3662541"/>
              <a:gd name="connsiteX30" fmla="*/ 492673 w 6158413"/>
              <a:gd name="connsiteY30" fmla="*/ 3662541 h 3662541"/>
              <a:gd name="connsiteX31" fmla="*/ 0 w 6158413"/>
              <a:gd name="connsiteY31" fmla="*/ 3662541 h 3662541"/>
              <a:gd name="connsiteX32" fmla="*/ 0 w 6158413"/>
              <a:gd name="connsiteY32" fmla="*/ 3102695 h 3662541"/>
              <a:gd name="connsiteX33" fmla="*/ 0 w 6158413"/>
              <a:gd name="connsiteY33" fmla="*/ 2689352 h 3662541"/>
              <a:gd name="connsiteX34" fmla="*/ 0 w 6158413"/>
              <a:gd name="connsiteY34" fmla="*/ 2202757 h 3662541"/>
              <a:gd name="connsiteX35" fmla="*/ 0 w 6158413"/>
              <a:gd name="connsiteY35" fmla="*/ 1716162 h 3662541"/>
              <a:gd name="connsiteX36" fmla="*/ 0 w 6158413"/>
              <a:gd name="connsiteY36" fmla="*/ 1229567 h 3662541"/>
              <a:gd name="connsiteX37" fmla="*/ 0 w 6158413"/>
              <a:gd name="connsiteY37" fmla="*/ 633096 h 3662541"/>
              <a:gd name="connsiteX38" fmla="*/ 0 w 6158413"/>
              <a:gd name="connsiteY38" fmla="*/ 0 h 366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8413" h="3662541" extrusionOk="0">
                <a:moveTo>
                  <a:pt x="0" y="0"/>
                </a:moveTo>
                <a:cubicBezTo>
                  <a:pt x="110517" y="-37924"/>
                  <a:pt x="255472" y="30018"/>
                  <a:pt x="375103" y="0"/>
                </a:cubicBezTo>
                <a:cubicBezTo>
                  <a:pt x="494734" y="-30018"/>
                  <a:pt x="652906" y="49569"/>
                  <a:pt x="811791" y="0"/>
                </a:cubicBezTo>
                <a:cubicBezTo>
                  <a:pt x="970676" y="-49569"/>
                  <a:pt x="1172036" y="9837"/>
                  <a:pt x="1494815" y="0"/>
                </a:cubicBezTo>
                <a:cubicBezTo>
                  <a:pt x="1817594" y="-9837"/>
                  <a:pt x="1784470" y="47180"/>
                  <a:pt x="1931502" y="0"/>
                </a:cubicBezTo>
                <a:cubicBezTo>
                  <a:pt x="2078534" y="-47180"/>
                  <a:pt x="2252927" y="41746"/>
                  <a:pt x="2368190" y="0"/>
                </a:cubicBezTo>
                <a:cubicBezTo>
                  <a:pt x="2483453" y="-41746"/>
                  <a:pt x="2650885" y="30484"/>
                  <a:pt x="2804877" y="0"/>
                </a:cubicBezTo>
                <a:cubicBezTo>
                  <a:pt x="2958869" y="-30484"/>
                  <a:pt x="3133533" y="58728"/>
                  <a:pt x="3303149" y="0"/>
                </a:cubicBezTo>
                <a:cubicBezTo>
                  <a:pt x="3472765" y="-58728"/>
                  <a:pt x="3503335" y="28454"/>
                  <a:pt x="3678252" y="0"/>
                </a:cubicBezTo>
                <a:cubicBezTo>
                  <a:pt x="3853169" y="-28454"/>
                  <a:pt x="4005720" y="22917"/>
                  <a:pt x="4114940" y="0"/>
                </a:cubicBezTo>
                <a:cubicBezTo>
                  <a:pt x="4224160" y="-22917"/>
                  <a:pt x="4385807" y="17259"/>
                  <a:pt x="4613211" y="0"/>
                </a:cubicBezTo>
                <a:cubicBezTo>
                  <a:pt x="4840615" y="-17259"/>
                  <a:pt x="5086152" y="20125"/>
                  <a:pt x="5234651" y="0"/>
                </a:cubicBezTo>
                <a:cubicBezTo>
                  <a:pt x="5383150" y="-20125"/>
                  <a:pt x="5766622" y="29679"/>
                  <a:pt x="6158413" y="0"/>
                </a:cubicBezTo>
                <a:cubicBezTo>
                  <a:pt x="6190627" y="191962"/>
                  <a:pt x="6156969" y="288765"/>
                  <a:pt x="6158413" y="486595"/>
                </a:cubicBezTo>
                <a:cubicBezTo>
                  <a:pt x="6159857" y="684425"/>
                  <a:pt x="6129484" y="757755"/>
                  <a:pt x="6158413" y="899939"/>
                </a:cubicBezTo>
                <a:cubicBezTo>
                  <a:pt x="6187342" y="1042123"/>
                  <a:pt x="6111601" y="1179847"/>
                  <a:pt x="6158413" y="1386533"/>
                </a:cubicBezTo>
                <a:cubicBezTo>
                  <a:pt x="6205225" y="1593219"/>
                  <a:pt x="6096493" y="1711914"/>
                  <a:pt x="6158413" y="1946379"/>
                </a:cubicBezTo>
                <a:cubicBezTo>
                  <a:pt x="6220333" y="2180844"/>
                  <a:pt x="6154523" y="2278257"/>
                  <a:pt x="6158413" y="2396348"/>
                </a:cubicBezTo>
                <a:cubicBezTo>
                  <a:pt x="6162303" y="2514439"/>
                  <a:pt x="6145046" y="2678009"/>
                  <a:pt x="6158413" y="2846318"/>
                </a:cubicBezTo>
                <a:cubicBezTo>
                  <a:pt x="6171780" y="3014627"/>
                  <a:pt x="6130125" y="3346867"/>
                  <a:pt x="6158413" y="3662541"/>
                </a:cubicBezTo>
                <a:cubicBezTo>
                  <a:pt x="5997798" y="3699039"/>
                  <a:pt x="5955466" y="3632609"/>
                  <a:pt x="5783310" y="3662541"/>
                </a:cubicBezTo>
                <a:cubicBezTo>
                  <a:pt x="5611154" y="3692473"/>
                  <a:pt x="5382829" y="3643174"/>
                  <a:pt x="5223454" y="3662541"/>
                </a:cubicBezTo>
                <a:cubicBezTo>
                  <a:pt x="5064079" y="3681908"/>
                  <a:pt x="4734043" y="3659881"/>
                  <a:pt x="4540430" y="3662541"/>
                </a:cubicBezTo>
                <a:cubicBezTo>
                  <a:pt x="4346817" y="3665201"/>
                  <a:pt x="4171290" y="3652802"/>
                  <a:pt x="4042158" y="3662541"/>
                </a:cubicBezTo>
                <a:cubicBezTo>
                  <a:pt x="3913026" y="3672280"/>
                  <a:pt x="3656701" y="3655227"/>
                  <a:pt x="3543887" y="3662541"/>
                </a:cubicBezTo>
                <a:cubicBezTo>
                  <a:pt x="3431073" y="3669855"/>
                  <a:pt x="3286617" y="3650080"/>
                  <a:pt x="3107199" y="3662541"/>
                </a:cubicBezTo>
                <a:cubicBezTo>
                  <a:pt x="2927781" y="3675002"/>
                  <a:pt x="2840538" y="3659508"/>
                  <a:pt x="2732096" y="3662541"/>
                </a:cubicBezTo>
                <a:cubicBezTo>
                  <a:pt x="2623654" y="3665574"/>
                  <a:pt x="2477932" y="3610850"/>
                  <a:pt x="2295408" y="3662541"/>
                </a:cubicBezTo>
                <a:cubicBezTo>
                  <a:pt x="2112884" y="3714232"/>
                  <a:pt x="1924669" y="3645459"/>
                  <a:pt x="1797137" y="3662541"/>
                </a:cubicBezTo>
                <a:cubicBezTo>
                  <a:pt x="1669605" y="3679623"/>
                  <a:pt x="1318830" y="3630285"/>
                  <a:pt x="1175697" y="3662541"/>
                </a:cubicBezTo>
                <a:cubicBezTo>
                  <a:pt x="1032564" y="3694797"/>
                  <a:pt x="711317" y="3592982"/>
                  <a:pt x="492673" y="3662541"/>
                </a:cubicBezTo>
                <a:cubicBezTo>
                  <a:pt x="274029" y="3732100"/>
                  <a:pt x="110871" y="3620594"/>
                  <a:pt x="0" y="3662541"/>
                </a:cubicBezTo>
                <a:cubicBezTo>
                  <a:pt x="-22863" y="3492672"/>
                  <a:pt x="46149" y="3382150"/>
                  <a:pt x="0" y="3102695"/>
                </a:cubicBezTo>
                <a:cubicBezTo>
                  <a:pt x="-46149" y="2823240"/>
                  <a:pt x="3211" y="2802518"/>
                  <a:pt x="0" y="2689352"/>
                </a:cubicBezTo>
                <a:cubicBezTo>
                  <a:pt x="-3211" y="2576186"/>
                  <a:pt x="25928" y="2436376"/>
                  <a:pt x="0" y="2202757"/>
                </a:cubicBezTo>
                <a:cubicBezTo>
                  <a:pt x="-25928" y="1969138"/>
                  <a:pt x="16462" y="1889976"/>
                  <a:pt x="0" y="1716162"/>
                </a:cubicBezTo>
                <a:cubicBezTo>
                  <a:pt x="-16462" y="1542349"/>
                  <a:pt x="4002" y="1409482"/>
                  <a:pt x="0" y="1229567"/>
                </a:cubicBezTo>
                <a:cubicBezTo>
                  <a:pt x="-4002" y="1049653"/>
                  <a:pt x="6038" y="861951"/>
                  <a:pt x="0" y="633096"/>
                </a:cubicBezTo>
                <a:cubicBezTo>
                  <a:pt x="-6038" y="404241"/>
                  <a:pt x="31633" y="202721"/>
                  <a:pt x="0" y="0"/>
                </a:cubicBezTo>
                <a:close/>
              </a:path>
            </a:pathLst>
          </a:custGeom>
          <a:noFill/>
          <a:ln w="28575">
            <a:solidFill>
              <a:srgbClr val="FF7C80"/>
            </a:solidFill>
            <a:extLst>
              <a:ext uri="{C807C97D-BFC1-408E-A445-0C87EB9F89A2}">
                <ask:lineSketchStyleProps xmlns:ask="http://schemas.microsoft.com/office/drawing/2018/sketchyshapes" sd="2052783886">
                  <a:prstGeom prst="rect">
                    <a:avLst/>
                  </a:prstGeom>
                  <ask:type>
                    <ask:lineSketchScribble/>
                  </ask:type>
                </ask:lineSketchStyleProps>
              </a:ext>
            </a:extLst>
          </a:ln>
        </p:spPr>
        <p:txBody>
          <a:bodyPr wrap="square" rtlCol="0">
            <a:spAutoFit/>
          </a:bodyPr>
          <a:lstStyle/>
          <a:p>
            <a:pPr marL="0" algn="l" defTabSz="457200" rtl="0" eaLnBrk="1" latinLnBrk="0" hangingPunct="1"/>
            <a:r>
              <a:rPr lang="en-US" sz="1800" kern="1200" dirty="0">
                <a:solidFill>
                  <a:schemeClr val="bg1">
                    <a:lumMod val="65000"/>
                  </a:schemeClr>
                </a:solidFill>
                <a:latin typeface="Verdana" panose="020B0604030504040204" pitchFamily="34" charset="0"/>
                <a:ea typeface="Verdana" panose="020B0604030504040204" pitchFamily="34" charset="0"/>
                <a:cs typeface="+mn-cs"/>
              </a:rPr>
              <a:t>Insert a picture of your acrostic here.</a:t>
            </a:r>
          </a:p>
          <a:p>
            <a:pPr marL="0" algn="l" defTabSz="457200" rtl="0" eaLnBrk="1" latinLnBrk="0" hangingPunct="1"/>
            <a:endParaRPr lang="en-US" sz="1800" kern="1200" dirty="0">
              <a:solidFill>
                <a:schemeClr val="bg1">
                  <a:lumMod val="65000"/>
                </a:schemeClr>
              </a:solidFill>
              <a:latin typeface="Verdana" panose="020B0604030504040204" pitchFamily="34" charset="0"/>
              <a:ea typeface="Verdana" panose="020B0604030504040204" pitchFamily="34" charset="0"/>
              <a:cs typeface="+mn-cs"/>
            </a:endParaRPr>
          </a:p>
          <a:p>
            <a:pPr lvl="0" defTabSz="914400"/>
            <a:r>
              <a:rPr lang="en-US" sz="1400" kern="1200" dirty="0">
                <a:solidFill>
                  <a:schemeClr val="bg1">
                    <a:lumMod val="65000"/>
                  </a:schemeClr>
                </a:solidFill>
                <a:latin typeface="Verdana" panose="020B0604030504040204" pitchFamily="34" charset="0"/>
                <a:ea typeface="Verdana" panose="020B0604030504040204" pitchFamily="34" charset="0"/>
                <a:cs typeface="+mn-cs"/>
              </a:rPr>
              <a:t>There are several ways to get images into these pages.</a:t>
            </a:r>
          </a:p>
          <a:p>
            <a:pPr lvl="0" defTabSz="914400"/>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on your own paper. Take a picture and upload that picture to this device, OR,</a:t>
            </a:r>
            <a:br>
              <a:rPr lang="en-US" sz="1400" kern="1200" dirty="0">
                <a:solidFill>
                  <a:schemeClr val="bg1">
                    <a:lumMod val="65000"/>
                  </a:schemeClr>
                </a:solidFill>
                <a:latin typeface="Verdana" panose="020B0604030504040204" pitchFamily="34" charset="0"/>
                <a:ea typeface="Verdana" panose="020B0604030504040204" pitchFamily="34" charset="0"/>
                <a:cs typeface="+mn-cs"/>
              </a:rPr>
            </a:br>
            <a:r>
              <a:rPr lang="en-US" sz="1400" kern="1200" dirty="0">
                <a:solidFill>
                  <a:schemeClr val="bg1">
                    <a:lumMod val="65000"/>
                  </a:schemeClr>
                </a:solidFill>
                <a:latin typeface="Verdana" panose="020B0604030504040204" pitchFamily="34" charset="0"/>
                <a:ea typeface="Verdana" panose="020B0604030504040204" pitchFamily="34" charset="0"/>
                <a:cs typeface="+mn-cs"/>
              </a:rPr>
              <a:t> </a:t>
            </a:r>
          </a:p>
          <a:p>
            <a:pPr marL="342900" lvl="0" indent="-342900" defTabSz="914400">
              <a:buFont typeface="+mj-lt"/>
              <a:buAutoNum type="arabicPeriod"/>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Draw with Google Draw, Paint, or any other graphics app.  Draw your image, then take a screenshot or a photo of your image.</a:t>
            </a:r>
          </a:p>
          <a:p>
            <a:pPr marL="342900" lvl="0" indent="-342900" defTabSz="914400">
              <a:buFont typeface="+mj-lt"/>
              <a:buAutoNum type="arabicPeriod"/>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Once your picture is saved, go to the “Insert” menu in the upper left corner and choose “Pictures.”  </a:t>
            </a:r>
          </a:p>
          <a:p>
            <a:pPr marL="0" lvl="0" indent="0" defTabSz="914400">
              <a:buFont typeface="+mj-lt"/>
              <a:buNone/>
            </a:pPr>
            <a:endParaRPr lang="en-US" sz="1400" kern="1200" dirty="0">
              <a:solidFill>
                <a:schemeClr val="bg1">
                  <a:lumMod val="65000"/>
                </a:schemeClr>
              </a:solidFill>
              <a:latin typeface="Verdana" panose="020B0604030504040204" pitchFamily="34" charset="0"/>
              <a:ea typeface="Verdana" panose="020B0604030504040204" pitchFamily="34" charset="0"/>
              <a:cs typeface="+mn-cs"/>
            </a:endParaRPr>
          </a:p>
          <a:p>
            <a:pPr marL="0" lvl="0" indent="0" defTabSz="914400">
              <a:buFont typeface="+mj-lt"/>
              <a:buNone/>
            </a:pPr>
            <a:r>
              <a:rPr lang="en-US" sz="1400" kern="1200" dirty="0">
                <a:solidFill>
                  <a:schemeClr val="bg1">
                    <a:lumMod val="65000"/>
                  </a:schemeClr>
                </a:solidFill>
                <a:latin typeface="Verdana" panose="020B0604030504040204" pitchFamily="34" charset="0"/>
                <a:ea typeface="Verdana" panose="020B0604030504040204" pitchFamily="34" charset="0"/>
                <a:cs typeface="+mn-cs"/>
              </a:rPr>
              <a:t>Select “This Device” and browse to the folder where you saved the picture. Click on the file name and click “Insert.”</a:t>
            </a:r>
          </a:p>
        </p:txBody>
      </p:sp>
    </p:spTree>
    <p:extLst>
      <p:ext uri="{BB962C8B-B14F-4D97-AF65-F5344CB8AC3E}">
        <p14:creationId xmlns:p14="http://schemas.microsoft.com/office/powerpoint/2010/main" val="3132506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ram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96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1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hadow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D7CA12-B913-452D-AA3B-AC724699DD5A}"/>
              </a:ext>
            </a:extLst>
          </p:cNvPr>
          <p:cNvSpPr txBox="1"/>
          <p:nvPr userDrawn="1"/>
        </p:nvSpPr>
        <p:spPr>
          <a:xfrm>
            <a:off x="2629912" y="687771"/>
            <a:ext cx="1586038" cy="506292"/>
          </a:xfrm>
          <a:prstGeom prst="rect">
            <a:avLst/>
          </a:prstGeom>
          <a:noFill/>
        </p:spPr>
        <p:txBody>
          <a:bodyPr wrap="square" rtlCol="0">
            <a:spAutoFit/>
          </a:bodyPr>
          <a:lstStyle/>
          <a:p>
            <a:pPr algn="ctr">
              <a:lnSpc>
                <a:spcPct val="150000"/>
              </a:lnSpc>
            </a:pPr>
            <a:r>
              <a:rPr lang="en-US" sz="2000" b="1" dirty="0">
                <a:latin typeface="Janda Safe and Sound" panose="02000503000000020004" pitchFamily="2" charset="0"/>
              </a:rPr>
              <a:t>Minerals</a:t>
            </a:r>
          </a:p>
        </p:txBody>
      </p:sp>
      <p:pic>
        <p:nvPicPr>
          <p:cNvPr id="3" name="Picture 2" descr="A close up of a logo&#10;&#10;Description automatically generated">
            <a:extLst>
              <a:ext uri="{FF2B5EF4-FFF2-40B4-BE49-F238E27FC236}">
                <a16:creationId xmlns:a16="http://schemas.microsoft.com/office/drawing/2014/main" id="{4FD8C799-D2D3-4F08-9241-C9A41C2452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04926" y="4060285"/>
            <a:ext cx="1798324" cy="987554"/>
          </a:xfrm>
          <a:prstGeom prst="rect">
            <a:avLst/>
          </a:prstGeom>
        </p:spPr>
      </p:pic>
    </p:spTree>
    <p:extLst>
      <p:ext uri="{BB962C8B-B14F-4D97-AF65-F5344CB8AC3E}">
        <p14:creationId xmlns:p14="http://schemas.microsoft.com/office/powerpoint/2010/main" val="1312039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Copyright">
    <p:spTree>
      <p:nvGrpSpPr>
        <p:cNvPr id="1" name=""/>
        <p:cNvGrpSpPr/>
        <p:nvPr/>
      </p:nvGrpSpPr>
      <p:grpSpPr>
        <a:xfrm>
          <a:off x="0" y="0"/>
          <a:ext cx="0" cy="0"/>
          <a:chOff x="0" y="0"/>
          <a:chExt cx="0" cy="0"/>
        </a:xfrm>
      </p:grpSpPr>
      <p:pic>
        <p:nvPicPr>
          <p:cNvPr id="2" name="Graphic 1" descr="Checkmark">
            <a:extLst>
              <a:ext uri="{FF2B5EF4-FFF2-40B4-BE49-F238E27FC236}">
                <a16:creationId xmlns:a16="http://schemas.microsoft.com/office/drawing/2014/main" id="{4A08B33F-C79B-46FD-B7EA-3E04054851A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9597" y="5868460"/>
            <a:ext cx="252847" cy="252847"/>
          </a:xfrm>
          <a:prstGeom prst="rect">
            <a:avLst/>
          </a:prstGeom>
        </p:spPr>
      </p:pic>
    </p:spTree>
    <p:extLst>
      <p:ext uri="{BB962C8B-B14F-4D97-AF65-F5344CB8AC3E}">
        <p14:creationId xmlns:p14="http://schemas.microsoft.com/office/powerpoint/2010/main" val="194090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tch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53BE318-4BD1-456A-B3F0-752CCD7E6DD2}"/>
              </a:ext>
            </a:extLst>
          </p:cNvPr>
          <p:cNvSpPr txBox="1"/>
          <p:nvPr userDrawn="1"/>
        </p:nvSpPr>
        <p:spPr>
          <a:xfrm>
            <a:off x="0" y="0"/>
            <a:ext cx="1390124" cy="4431983"/>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2.</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3" name="Rectangle 2">
            <a:extLst>
              <a:ext uri="{FF2B5EF4-FFF2-40B4-BE49-F238E27FC236}">
                <a16:creationId xmlns:a16="http://schemas.microsoft.com/office/drawing/2014/main" id="{165F4EE0-DD90-4DFF-8AA6-7BDCCBB4519F}"/>
              </a:ext>
            </a:extLst>
          </p:cNvPr>
          <p:cNvSpPr/>
          <p:nvPr userDrawn="1"/>
        </p:nvSpPr>
        <p:spPr>
          <a:xfrm>
            <a:off x="248478" y="461071"/>
            <a:ext cx="2087218" cy="3970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a:extLst>
              <a:ext uri="{FF2B5EF4-FFF2-40B4-BE49-F238E27FC236}">
                <a16:creationId xmlns:a16="http://schemas.microsoft.com/office/drawing/2014/main" id="{0AF6B13E-C37E-4213-A877-8C7FD09D9FAC}"/>
              </a:ext>
            </a:extLst>
          </p:cNvPr>
          <p:cNvSpPr txBox="1"/>
          <p:nvPr userDrawn="1"/>
        </p:nvSpPr>
        <p:spPr>
          <a:xfrm>
            <a:off x="2845767" y="903535"/>
            <a:ext cx="5479249" cy="1384995"/>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Go to this link and watch the video:</a:t>
            </a: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endParaRPr lang="en-US" sz="1200" dirty="0">
              <a:solidFill>
                <a:prstClr val="black"/>
              </a:solidFill>
              <a:latin typeface="Verdana" panose="020B0604030504040204" pitchFamily="34" charset="0"/>
              <a:ea typeface="Verdana" panose="020B0604030504040204" pitchFamily="34" charset="0"/>
            </a:endParaRPr>
          </a:p>
          <a:p>
            <a:pPr defTabSz="1005840"/>
            <a:br>
              <a:rPr lang="en-US" sz="1200" dirty="0">
                <a:solidFill>
                  <a:prstClr val="black"/>
                </a:solidFill>
                <a:latin typeface="Verdana" panose="020B0604030504040204" pitchFamily="34" charset="0"/>
                <a:ea typeface="Verdana" panose="020B0604030504040204" pitchFamily="34" charset="0"/>
              </a:rPr>
            </a:br>
            <a:r>
              <a:rPr lang="en-US" sz="1200" b="1" dirty="0">
                <a:solidFill>
                  <a:prstClr val="black"/>
                </a:solidFill>
                <a:latin typeface="Verdana" panose="020B0604030504040204" pitchFamily="34" charset="0"/>
                <a:ea typeface="Verdana" panose="020B0604030504040204" pitchFamily="34" charset="0"/>
              </a:rPr>
              <a:t>The URL is case-sensitive.</a:t>
            </a:r>
            <a:br>
              <a:rPr lang="en-US" sz="1200" b="1" dirty="0">
                <a:solidFill>
                  <a:prstClr val="black"/>
                </a:solidFill>
                <a:latin typeface="Verdana" panose="020B0604030504040204" pitchFamily="34" charset="0"/>
                <a:ea typeface="Verdana" panose="020B0604030504040204" pitchFamily="34" charset="0"/>
              </a:rPr>
            </a:br>
            <a:br>
              <a:rPr lang="en-US" sz="1200" b="1" dirty="0">
                <a:solidFill>
                  <a:prstClr val="black"/>
                </a:solidFill>
                <a:latin typeface="Verdana" panose="020B0604030504040204" pitchFamily="34" charset="0"/>
                <a:ea typeface="Verdana" panose="020B0604030504040204" pitchFamily="34" charset="0"/>
              </a:rPr>
            </a:br>
            <a:r>
              <a:rPr lang="en-US" sz="1200" dirty="0">
                <a:solidFill>
                  <a:prstClr val="black"/>
                </a:solidFill>
                <a:latin typeface="Verdana" panose="020B0604030504040204" pitchFamily="34" charset="0"/>
                <a:ea typeface="Verdana" panose="020B0604030504040204" pitchFamily="34" charset="0"/>
              </a:rPr>
              <a:t>Then answer these questions:</a:t>
            </a:r>
          </a:p>
        </p:txBody>
      </p:sp>
      <p:sp>
        <p:nvSpPr>
          <p:cNvPr id="4" name="TextBox 3">
            <a:extLst>
              <a:ext uri="{FF2B5EF4-FFF2-40B4-BE49-F238E27FC236}">
                <a16:creationId xmlns:a16="http://schemas.microsoft.com/office/drawing/2014/main" id="{064A78C2-C1F6-4858-B4E5-9F2740FF48B3}"/>
              </a:ext>
            </a:extLst>
          </p:cNvPr>
          <p:cNvSpPr txBox="1"/>
          <p:nvPr userDrawn="1"/>
        </p:nvSpPr>
        <p:spPr>
          <a:xfrm>
            <a:off x="2894318" y="2324056"/>
            <a:ext cx="6163061" cy="1246495"/>
          </a:xfrm>
          <a:prstGeom prst="rect">
            <a:avLst/>
          </a:prstGeom>
          <a:noFill/>
        </p:spPr>
        <p:txBody>
          <a:bodyPr wrap="square" rtlCol="0">
            <a:spAutoFit/>
          </a:bodyPr>
          <a:lstStyle/>
          <a:p>
            <a:pPr marL="228600" indent="-228600" defTabSz="1005840">
              <a:spcAft>
                <a:spcPts val="600"/>
              </a:spcAft>
              <a:buAutoNum type="arabicPeriod"/>
            </a:pPr>
            <a:r>
              <a:rPr lang="en-US" sz="1200" dirty="0">
                <a:solidFill>
                  <a:prstClr val="black"/>
                </a:solidFill>
                <a:latin typeface="Verdana" panose="020B0604030504040204" pitchFamily="34" charset="0"/>
                <a:ea typeface="Verdana" panose="020B0604030504040204" pitchFamily="34" charset="0"/>
              </a:rPr>
              <a:t>What 4 criteria</a:t>
            </a:r>
            <a:r>
              <a:rPr lang="en-US" sz="1200" baseline="0" dirty="0">
                <a:solidFill>
                  <a:prstClr val="black"/>
                </a:solidFill>
                <a:latin typeface="Verdana" panose="020B0604030504040204" pitchFamily="34" charset="0"/>
                <a:ea typeface="Verdana" panose="020B0604030504040204" pitchFamily="34" charset="0"/>
              </a:rPr>
              <a:t> must be met for something to be classified as a mineral?</a:t>
            </a:r>
            <a:r>
              <a:rPr lang="en-US" sz="1200" dirty="0">
                <a:solidFill>
                  <a:prstClr val="black"/>
                </a:solidFill>
                <a:latin typeface="Verdana" panose="020B0604030504040204" pitchFamily="34" charset="0"/>
                <a:ea typeface="Verdana" panose="020B0604030504040204" pitchFamily="34" charset="0"/>
              </a:rPr>
              <a:t> </a:t>
            </a:r>
          </a:p>
          <a:p>
            <a:pPr marL="228600" indent="-228600" defTabSz="1005840">
              <a:spcAft>
                <a:spcPts val="600"/>
              </a:spcAft>
              <a:buFontTx/>
              <a:buAutoNum type="arabicPeriod"/>
            </a:pPr>
            <a:r>
              <a:rPr lang="en-US" sz="1200" dirty="0">
                <a:solidFill>
                  <a:prstClr val="black"/>
                </a:solidFill>
                <a:latin typeface="Verdana" panose="020B0604030504040204" pitchFamily="34" charset="0"/>
                <a:ea typeface="Verdana" panose="020B0604030504040204" pitchFamily="34" charset="0"/>
              </a:rPr>
              <a:t>What is the definition</a:t>
            </a:r>
            <a:r>
              <a:rPr lang="en-US" sz="1200" baseline="0" dirty="0">
                <a:solidFill>
                  <a:prstClr val="black"/>
                </a:solidFill>
                <a:latin typeface="Verdana" panose="020B0604030504040204" pitchFamily="34" charset="0"/>
                <a:ea typeface="Verdana" panose="020B0604030504040204" pitchFamily="34" charset="0"/>
              </a:rPr>
              <a:t> used in the video for hardness?</a:t>
            </a:r>
            <a:r>
              <a:rPr lang="en-US" sz="1200" dirty="0">
                <a:solidFill>
                  <a:prstClr val="black"/>
                </a:solidFill>
                <a:latin typeface="Verdana" panose="020B0604030504040204" pitchFamily="34" charset="0"/>
                <a:ea typeface="Verdana" panose="020B0604030504040204" pitchFamily="34" charset="0"/>
              </a:rPr>
              <a:t>  </a:t>
            </a:r>
          </a:p>
          <a:p>
            <a:pPr marL="228600" indent="-228600" defTabSz="1005840">
              <a:spcAft>
                <a:spcPts val="600"/>
              </a:spcAft>
              <a:buFontTx/>
              <a:buAutoNum type="arabicPeriod"/>
            </a:pPr>
            <a:r>
              <a:rPr lang="en-US" sz="1200" dirty="0">
                <a:solidFill>
                  <a:prstClr val="black"/>
                </a:solidFill>
                <a:latin typeface="Verdana" panose="020B0604030504040204" pitchFamily="34" charset="0"/>
                <a:ea typeface="Verdana" panose="020B0604030504040204" pitchFamily="34" charset="0"/>
              </a:rPr>
              <a:t>Provide at least 3 examples of precious stones or gemstones from the video.   </a:t>
            </a:r>
          </a:p>
          <a:p>
            <a:pPr marL="0" indent="0" defTabSz="1005840">
              <a:buFontTx/>
              <a:buNone/>
            </a:pPr>
            <a:endParaRPr lang="en-US" sz="120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440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ad I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44866C-8C78-451E-BC0E-F393DCDF98C0}"/>
              </a:ext>
            </a:extLst>
          </p:cNvPr>
          <p:cNvSpPr/>
          <p:nvPr userDrawn="1"/>
        </p:nvSpPr>
        <p:spPr>
          <a:xfrm>
            <a:off x="2610293" y="1145086"/>
            <a:ext cx="3259270" cy="3459409"/>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What does it mean to be an </a:t>
            </a:r>
            <a:r>
              <a:rPr lang="en-US" sz="1200" b="1" dirty="0">
                <a:latin typeface="Verdana" panose="020B0604030504040204" pitchFamily="34" charset="0"/>
                <a:ea typeface="Verdana" panose="020B0604030504040204" pitchFamily="34" charset="0"/>
                <a:cs typeface="Times New Roman" panose="02020603050405020304" pitchFamily="18" charset="0"/>
              </a:rPr>
              <a:t>Earth scientist</a:t>
            </a:r>
            <a:r>
              <a:rPr lang="en-US" sz="1200" dirty="0">
                <a:latin typeface="Verdana" panose="020B0604030504040204" pitchFamily="34" charset="0"/>
                <a:ea typeface="Verdana" panose="020B0604030504040204" pitchFamily="34" charset="0"/>
                <a:cs typeface="Times New Roman" panose="02020603050405020304" pitchFamily="18" charset="0"/>
              </a:rPr>
              <a:t>? This branch of science includes natural sciences that relate to our planet. It includes studying what the Earth is made of, how people use the Earth’s materials, and how the Earth changes over time.</a:t>
            </a:r>
          </a:p>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Earth scientists need to understand the rocks and </a:t>
            </a:r>
            <a:r>
              <a:rPr lang="en-US" sz="1200" b="1" dirty="0">
                <a:latin typeface="Verdana" panose="020B0604030504040204" pitchFamily="34" charset="0"/>
                <a:ea typeface="Verdana" panose="020B0604030504040204" pitchFamily="34" charset="0"/>
                <a:cs typeface="Times New Roman" panose="02020603050405020304" pitchFamily="18" charset="0"/>
              </a:rPr>
              <a:t>minerals</a:t>
            </a:r>
            <a:r>
              <a:rPr lang="en-US" sz="1200" dirty="0">
                <a:latin typeface="Verdana" panose="020B0604030504040204" pitchFamily="34" charset="0"/>
                <a:ea typeface="Verdana" panose="020B0604030504040204" pitchFamily="34" charset="0"/>
                <a:cs typeface="Times New Roman" panose="02020603050405020304" pitchFamily="18" charset="0"/>
              </a:rPr>
              <a:t> that make up the Earth. They also explore how these materials interact with Earth’s water supply, living things, and atmosphere, or the gases surrounding our planet. All of these factors help us understand how the Earth has changed over time. </a:t>
            </a:r>
          </a:p>
          <a:p>
            <a:pPr marL="274320" defTabSz="1005840">
              <a:lnSpc>
                <a:spcPct val="107000"/>
              </a:lnSpc>
              <a:spcAft>
                <a:spcPts val="880"/>
              </a:spcAft>
            </a:pPr>
            <a:r>
              <a:rPr lang="en-US" sz="1200" dirty="0">
                <a:solidFill>
                  <a:prstClr val="black"/>
                </a:solidFill>
                <a:latin typeface="Verdana" panose="020B0604030504040204" pitchFamily="34" charset="0"/>
                <a:ea typeface="Verdana" panose="020B0604030504040204" pitchFamily="34" charset="0"/>
                <a:cs typeface="Times New Roman" panose="02020603050405020304" pitchFamily="18" charset="0"/>
              </a:rPr>
              <a:t> </a:t>
            </a:r>
            <a:endParaRPr lang="en-US" sz="1100" dirty="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3326DAF-48DE-4686-9EBE-FF1C258D19B9}"/>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1. Jot down notes and drawings that will help you remember the meanings of these words. You can use the sketch/scribble button on the toolbar. </a:t>
            </a:r>
          </a:p>
        </p:txBody>
      </p:sp>
      <p:sp>
        <p:nvSpPr>
          <p:cNvPr id="16" name="TextBox 15">
            <a:extLst>
              <a:ext uri="{FF2B5EF4-FFF2-40B4-BE49-F238E27FC236}">
                <a16:creationId xmlns:a16="http://schemas.microsoft.com/office/drawing/2014/main" id="{4573F7BE-544F-4910-8038-E41B9144C329}"/>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Minerals – Part 1</a:t>
            </a:r>
          </a:p>
        </p:txBody>
      </p:sp>
      <p:sp>
        <p:nvSpPr>
          <p:cNvPr id="5" name="Rectangle 4">
            <a:extLst>
              <a:ext uri="{FF2B5EF4-FFF2-40B4-BE49-F238E27FC236}">
                <a16:creationId xmlns:a16="http://schemas.microsoft.com/office/drawing/2014/main" id="{66FD0AB2-8D2C-4E3B-A332-2863C6FF80BB}"/>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990033"/>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6" name="Rectangle 5">
            <a:extLst>
              <a:ext uri="{FF2B5EF4-FFF2-40B4-BE49-F238E27FC236}">
                <a16:creationId xmlns:a16="http://schemas.microsoft.com/office/drawing/2014/main" id="{C832C00F-1571-4F43-8E3C-E05A377DCB6F}"/>
              </a:ext>
            </a:extLst>
          </p:cNvPr>
          <p:cNvSpPr/>
          <p:nvPr userDrawn="1"/>
        </p:nvSpPr>
        <p:spPr>
          <a:xfrm>
            <a:off x="5869563" y="1148482"/>
            <a:ext cx="2987925" cy="3254224"/>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It is important to study Earth’s various </a:t>
            </a:r>
            <a:r>
              <a:rPr lang="en-US" sz="1200" b="1" dirty="0">
                <a:latin typeface="Verdana" panose="020B0604030504040204" pitchFamily="34" charset="0"/>
                <a:ea typeface="Verdana" panose="020B0604030504040204" pitchFamily="34" charset="0"/>
                <a:cs typeface="Times New Roman" panose="02020603050405020304" pitchFamily="18" charset="0"/>
              </a:rPr>
              <a:t>mineral and energy resources</a:t>
            </a:r>
            <a:r>
              <a:rPr lang="en-US" sz="1200" dirty="0">
                <a:latin typeface="Verdana" panose="020B0604030504040204" pitchFamily="34" charset="0"/>
                <a:ea typeface="Verdana" panose="020B0604030504040204" pitchFamily="34" charset="0"/>
                <a:cs typeface="Times New Roman" panose="02020603050405020304" pitchFamily="18" charset="0"/>
              </a:rPr>
              <a:t> because it depends on how people can use these resources for daily life. Minerals like iron, copper, and nickel are used for industrial purposes, including the construction of paper, glass, plastics, electronics, and more. Through the knowledge of Earth science, sources of energy, like coal, oil, gas, uranium, and geothermal are discovered. Mineral and energy resources are used to water crops, helping provide people with food.</a:t>
            </a:r>
          </a:p>
        </p:txBody>
      </p:sp>
      <p:graphicFrame>
        <p:nvGraphicFramePr>
          <p:cNvPr id="2" name="Table 2">
            <a:extLst>
              <a:ext uri="{FF2B5EF4-FFF2-40B4-BE49-F238E27FC236}">
                <a16:creationId xmlns:a16="http://schemas.microsoft.com/office/drawing/2014/main" id="{3016192A-01E5-4C6F-B216-5FBC0CB66E31}"/>
              </a:ext>
            </a:extLst>
          </p:cNvPr>
          <p:cNvGraphicFramePr>
            <a:graphicFrameLocks noGrp="1"/>
          </p:cNvGraphicFramePr>
          <p:nvPr userDrawn="1">
            <p:extLst>
              <p:ext uri="{D42A27DB-BD31-4B8C-83A1-F6EECF244321}">
                <p14:modId xmlns:p14="http://schemas.microsoft.com/office/powerpoint/2010/main" val="2231358671"/>
              </p:ext>
            </p:extLst>
          </p:nvPr>
        </p:nvGraphicFramePr>
        <p:xfrm>
          <a:off x="174171" y="1416827"/>
          <a:ext cx="2065877" cy="3260919"/>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1086973">
                <a:tc>
                  <a:txBody>
                    <a:bodyPr/>
                    <a:lstStyle/>
                    <a:p>
                      <a:r>
                        <a:rPr lang="en-US" sz="1200" dirty="0"/>
                        <a:t>Earth Science</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908185840"/>
                  </a:ext>
                </a:extLst>
              </a:tr>
              <a:tr h="1086973">
                <a:tc>
                  <a:txBody>
                    <a:bodyPr/>
                    <a:lstStyle/>
                    <a:p>
                      <a:r>
                        <a:rPr lang="en-US" sz="1200" dirty="0"/>
                        <a:t>Energy</a:t>
                      </a:r>
                      <a:r>
                        <a:rPr lang="en-US" sz="1200" baseline="0" dirty="0"/>
                        <a:t> resources</a:t>
                      </a:r>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556504523"/>
                  </a:ext>
                </a:extLst>
              </a:tr>
              <a:tr h="1086973">
                <a:tc>
                  <a:txBody>
                    <a:bodyPr/>
                    <a:lstStyle/>
                    <a:p>
                      <a:r>
                        <a:rPr lang="en-US" sz="1200" dirty="0"/>
                        <a:t>Fossils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95646363"/>
                  </a:ext>
                </a:extLst>
              </a:tr>
            </a:tbl>
          </a:graphicData>
        </a:graphic>
      </p:graphicFrame>
      <p:pic>
        <p:nvPicPr>
          <p:cNvPr id="8" name="Picture 7">
            <a:extLst>
              <a:ext uri="{FF2B5EF4-FFF2-40B4-BE49-F238E27FC236}">
                <a16:creationId xmlns:a16="http://schemas.microsoft.com/office/drawing/2014/main" id="{3F34C477-BD4B-40A1-9867-E500229232F7}"/>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09016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Read 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A5A7BB-D5CE-4916-8F15-E74FF4423AD5}"/>
              </a:ext>
            </a:extLst>
          </p:cNvPr>
          <p:cNvSpPr/>
          <p:nvPr userDrawn="1"/>
        </p:nvSpPr>
        <p:spPr>
          <a:xfrm>
            <a:off x="2653850" y="1270371"/>
            <a:ext cx="3078889" cy="1673279"/>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Currently, society grapples with environmental issues including environmental contamination and global climate change. Studying Earth science can help people better preserve the planet, and even predict </a:t>
            </a:r>
            <a:r>
              <a:rPr lang="en-US" sz="1200" b="1" dirty="0">
                <a:latin typeface="Verdana" panose="020B0604030504040204" pitchFamily="34" charset="0"/>
                <a:ea typeface="Verdana" panose="020B0604030504040204" pitchFamily="34" charset="0"/>
                <a:cs typeface="Times New Roman" panose="02020603050405020304" pitchFamily="18" charset="0"/>
              </a:rPr>
              <a:t>natural disasters</a:t>
            </a:r>
            <a:r>
              <a:rPr lang="en-US" sz="1200" dirty="0">
                <a:latin typeface="Verdana" panose="020B0604030504040204" pitchFamily="34" charset="0"/>
                <a:ea typeface="Verdana" panose="020B0604030504040204" pitchFamily="34" charset="0"/>
                <a:cs typeface="Times New Roman" panose="02020603050405020304" pitchFamily="18" charset="0"/>
              </a:rPr>
              <a:t> like earthquakes, volcanic eruptions, and landslides.</a:t>
            </a:r>
          </a:p>
        </p:txBody>
      </p:sp>
      <p:sp>
        <p:nvSpPr>
          <p:cNvPr id="10" name="TextBox 9">
            <a:extLst>
              <a:ext uri="{FF2B5EF4-FFF2-40B4-BE49-F238E27FC236}">
                <a16:creationId xmlns:a16="http://schemas.microsoft.com/office/drawing/2014/main" id="{3D79B420-71D0-40BB-AF50-F3492A2BB7DE}"/>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Minerals – Part 2</a:t>
            </a:r>
          </a:p>
        </p:txBody>
      </p:sp>
      <p:sp>
        <p:nvSpPr>
          <p:cNvPr id="6" name="Rectangle 5">
            <a:extLst>
              <a:ext uri="{FF2B5EF4-FFF2-40B4-BE49-F238E27FC236}">
                <a16:creationId xmlns:a16="http://schemas.microsoft.com/office/drawing/2014/main" id="{4259C846-8FB2-44C4-A3B9-09ED1F1AA445}"/>
              </a:ext>
            </a:extLst>
          </p:cNvPr>
          <p:cNvSpPr/>
          <p:nvPr userDrawn="1"/>
        </p:nvSpPr>
        <p:spPr>
          <a:xfrm>
            <a:off x="6008927" y="1157758"/>
            <a:ext cx="2801661" cy="3254224"/>
          </a:xfrm>
          <a:prstGeom prst="rect">
            <a:avLst/>
          </a:prstGeom>
        </p:spPr>
        <p:txBody>
          <a:bodyPr wrap="square" numCol="1">
            <a:spAutoFit/>
          </a:bodyPr>
          <a:lstStyle/>
          <a:p>
            <a:pPr>
              <a:lnSpc>
                <a:spcPct val="107000"/>
              </a:lnSpc>
              <a:spcAft>
                <a:spcPts val="800"/>
              </a:spcAft>
            </a:pPr>
            <a:r>
              <a:rPr lang="en-US" sz="1200" dirty="0">
                <a:latin typeface="Verdana" panose="020B0604030504040204" pitchFamily="34" charset="0"/>
                <a:ea typeface="Verdana" panose="020B0604030504040204" pitchFamily="34" charset="0"/>
                <a:cs typeface="Times New Roman" panose="02020603050405020304" pitchFamily="18" charset="0"/>
              </a:rPr>
              <a:t>Another important piece of information for Earth scientists is the fossil record,</a:t>
            </a:r>
            <a:r>
              <a:rPr lang="en-US" sz="1200" b="1" dirty="0">
                <a:latin typeface="Verdana" panose="020B0604030504040204" pitchFamily="34" charset="0"/>
                <a:ea typeface="Verdana" panose="020B0604030504040204" pitchFamily="34" charset="0"/>
                <a:cs typeface="Times New Roman" panose="02020603050405020304" pitchFamily="18" charset="0"/>
              </a:rPr>
              <a:t> </a:t>
            </a:r>
            <a:r>
              <a:rPr lang="en-US" sz="1200" dirty="0">
                <a:latin typeface="Verdana" panose="020B0604030504040204" pitchFamily="34" charset="0"/>
                <a:ea typeface="Verdana" panose="020B0604030504040204" pitchFamily="34" charset="0"/>
                <a:cs typeface="Times New Roman" panose="02020603050405020304" pitchFamily="18" charset="0"/>
              </a:rPr>
              <a:t>the collection of fossils</a:t>
            </a:r>
            <a:r>
              <a:rPr lang="en-US" sz="1200" b="1" dirty="0">
                <a:latin typeface="Verdana" panose="020B0604030504040204" pitchFamily="34" charset="0"/>
                <a:ea typeface="Verdana" panose="020B0604030504040204" pitchFamily="34" charset="0"/>
                <a:cs typeface="Times New Roman" panose="02020603050405020304" pitchFamily="18" charset="0"/>
              </a:rPr>
              <a:t> </a:t>
            </a:r>
            <a:r>
              <a:rPr lang="en-US" sz="1200" dirty="0">
                <a:latin typeface="Verdana" panose="020B0604030504040204" pitchFamily="34" charset="0"/>
                <a:ea typeface="Verdana" panose="020B0604030504040204" pitchFamily="34" charset="0"/>
                <a:cs typeface="Times New Roman" panose="02020603050405020304" pitchFamily="18" charset="0"/>
              </a:rPr>
              <a:t>that catalogues the history of life on Earth. </a:t>
            </a:r>
            <a:r>
              <a:rPr lang="en-US" sz="1200" b="1" dirty="0">
                <a:latin typeface="Verdana" panose="020B0604030504040204" pitchFamily="34" charset="0"/>
                <a:ea typeface="Verdana" panose="020B0604030504040204" pitchFamily="34" charset="0"/>
                <a:cs typeface="Times New Roman" panose="02020603050405020304" pitchFamily="18" charset="0"/>
              </a:rPr>
              <a:t>Fossils</a:t>
            </a:r>
            <a:r>
              <a:rPr lang="en-US" sz="1200" dirty="0">
                <a:latin typeface="Verdana" panose="020B0604030504040204" pitchFamily="34" charset="0"/>
                <a:ea typeface="Verdana" panose="020B0604030504040204" pitchFamily="34" charset="0"/>
                <a:cs typeface="Times New Roman" panose="02020603050405020304" pitchFamily="18" charset="0"/>
              </a:rPr>
              <a:t> are remains of living things preserved in rocks, and they tell the incredible story of Earth’s 4.6-billion year history. Studying fossils gives scientists insight into how life has changed since its beginnings as single-cell bacteria. Fossils show how life has diversified over time by helping us track different living things throughout history. </a:t>
            </a:r>
          </a:p>
        </p:txBody>
      </p:sp>
      <p:sp>
        <p:nvSpPr>
          <p:cNvPr id="8" name="TextBox 7">
            <a:extLst>
              <a:ext uri="{FF2B5EF4-FFF2-40B4-BE49-F238E27FC236}">
                <a16:creationId xmlns:a16="http://schemas.microsoft.com/office/drawing/2014/main" id="{30BAB96E-9FF9-417E-ABD8-1446078A6895}"/>
              </a:ext>
            </a:extLst>
          </p:cNvPr>
          <p:cNvSpPr txBox="1"/>
          <p:nvPr userDrawn="1"/>
        </p:nvSpPr>
        <p:spPr>
          <a:xfrm>
            <a:off x="-14946" y="28631"/>
            <a:ext cx="2552972" cy="1200329"/>
          </a:xfrm>
          <a:prstGeom prst="rect">
            <a:avLst/>
          </a:prstGeom>
          <a:noFill/>
        </p:spPr>
        <p:txBody>
          <a:bodyPr wrap="square" rtlCol="0">
            <a:spAutoFit/>
          </a:bodyPr>
          <a:lstStyle/>
          <a:p>
            <a:pPr defTabSz="1005840"/>
            <a:r>
              <a:rPr lang="en-US" sz="1200" dirty="0">
                <a:solidFill>
                  <a:prstClr val="black"/>
                </a:solidFill>
                <a:latin typeface="Verdana" panose="020B0604030504040204" pitchFamily="34" charset="0"/>
                <a:ea typeface="Verdana" panose="020B0604030504040204" pitchFamily="34" charset="0"/>
              </a:rPr>
              <a:t>Read Part 2. Jot down notes and drawings that will help you remember the meanings of these words. You can use the sketch/scribble button on the toolbar. </a:t>
            </a:r>
          </a:p>
        </p:txBody>
      </p:sp>
      <p:sp>
        <p:nvSpPr>
          <p:cNvPr id="11" name="Rectangle 10">
            <a:extLst>
              <a:ext uri="{FF2B5EF4-FFF2-40B4-BE49-F238E27FC236}">
                <a16:creationId xmlns:a16="http://schemas.microsoft.com/office/drawing/2014/main" id="{996335F9-40E7-4FF3-A429-5242EA46A910}"/>
              </a:ext>
            </a:extLst>
          </p:cNvPr>
          <p:cNvSpPr/>
          <p:nvPr userDrawn="1"/>
        </p:nvSpPr>
        <p:spPr>
          <a:xfrm>
            <a:off x="117987" y="1371600"/>
            <a:ext cx="2171123" cy="3368351"/>
          </a:xfrm>
          <a:custGeom>
            <a:avLst/>
            <a:gdLst>
              <a:gd name="connsiteX0" fmla="*/ 0 w 2171123"/>
              <a:gd name="connsiteY0" fmla="*/ 0 h 3368351"/>
              <a:gd name="connsiteX1" fmla="*/ 499358 w 2171123"/>
              <a:gd name="connsiteY1" fmla="*/ 0 h 3368351"/>
              <a:gd name="connsiteX2" fmla="*/ 977005 w 2171123"/>
              <a:gd name="connsiteY2" fmla="*/ 0 h 3368351"/>
              <a:gd name="connsiteX3" fmla="*/ 1454652 w 2171123"/>
              <a:gd name="connsiteY3" fmla="*/ 0 h 3368351"/>
              <a:gd name="connsiteX4" fmla="*/ 2171123 w 2171123"/>
              <a:gd name="connsiteY4" fmla="*/ 0 h 3368351"/>
              <a:gd name="connsiteX5" fmla="*/ 2171123 w 2171123"/>
              <a:gd name="connsiteY5" fmla="*/ 595075 h 3368351"/>
              <a:gd name="connsiteX6" fmla="*/ 2171123 w 2171123"/>
              <a:gd name="connsiteY6" fmla="*/ 1156467 h 3368351"/>
              <a:gd name="connsiteX7" fmla="*/ 2171123 w 2171123"/>
              <a:gd name="connsiteY7" fmla="*/ 1717859 h 3368351"/>
              <a:gd name="connsiteX8" fmla="*/ 2171123 w 2171123"/>
              <a:gd name="connsiteY8" fmla="*/ 2279251 h 3368351"/>
              <a:gd name="connsiteX9" fmla="*/ 2171123 w 2171123"/>
              <a:gd name="connsiteY9" fmla="*/ 2773276 h 3368351"/>
              <a:gd name="connsiteX10" fmla="*/ 2171123 w 2171123"/>
              <a:gd name="connsiteY10" fmla="*/ 3368351 h 3368351"/>
              <a:gd name="connsiteX11" fmla="*/ 1650053 w 2171123"/>
              <a:gd name="connsiteY11" fmla="*/ 3368351 h 3368351"/>
              <a:gd name="connsiteX12" fmla="*/ 1063850 w 2171123"/>
              <a:gd name="connsiteY12" fmla="*/ 3368351 h 3368351"/>
              <a:gd name="connsiteX13" fmla="*/ 564492 w 2171123"/>
              <a:gd name="connsiteY13" fmla="*/ 3368351 h 3368351"/>
              <a:gd name="connsiteX14" fmla="*/ 0 w 2171123"/>
              <a:gd name="connsiteY14" fmla="*/ 3368351 h 3368351"/>
              <a:gd name="connsiteX15" fmla="*/ 0 w 2171123"/>
              <a:gd name="connsiteY15" fmla="*/ 2739592 h 3368351"/>
              <a:gd name="connsiteX16" fmla="*/ 0 w 2171123"/>
              <a:gd name="connsiteY16" fmla="*/ 2178200 h 3368351"/>
              <a:gd name="connsiteX17" fmla="*/ 0 w 2171123"/>
              <a:gd name="connsiteY17" fmla="*/ 1717859 h 3368351"/>
              <a:gd name="connsiteX18" fmla="*/ 0 w 2171123"/>
              <a:gd name="connsiteY18" fmla="*/ 1089100 h 3368351"/>
              <a:gd name="connsiteX19" fmla="*/ 0 w 2171123"/>
              <a:gd name="connsiteY19" fmla="*/ 0 h 336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1123" h="3368351" fill="none" extrusionOk="0">
                <a:moveTo>
                  <a:pt x="0" y="0"/>
                </a:moveTo>
                <a:cubicBezTo>
                  <a:pt x="245269" y="-36748"/>
                  <a:pt x="363128" y="4696"/>
                  <a:pt x="499358" y="0"/>
                </a:cubicBezTo>
                <a:cubicBezTo>
                  <a:pt x="635588" y="-4696"/>
                  <a:pt x="772639" y="19182"/>
                  <a:pt x="977005" y="0"/>
                </a:cubicBezTo>
                <a:cubicBezTo>
                  <a:pt x="1181371" y="-19182"/>
                  <a:pt x="1338611" y="41324"/>
                  <a:pt x="1454652" y="0"/>
                </a:cubicBezTo>
                <a:cubicBezTo>
                  <a:pt x="1570693" y="-41324"/>
                  <a:pt x="1950532" y="78465"/>
                  <a:pt x="2171123" y="0"/>
                </a:cubicBezTo>
                <a:cubicBezTo>
                  <a:pt x="2179082" y="121218"/>
                  <a:pt x="2160896" y="474829"/>
                  <a:pt x="2171123" y="595075"/>
                </a:cubicBezTo>
                <a:cubicBezTo>
                  <a:pt x="2181350" y="715321"/>
                  <a:pt x="2147790" y="947876"/>
                  <a:pt x="2171123" y="1156467"/>
                </a:cubicBezTo>
                <a:cubicBezTo>
                  <a:pt x="2194456" y="1365058"/>
                  <a:pt x="2164954" y="1514669"/>
                  <a:pt x="2171123" y="1717859"/>
                </a:cubicBezTo>
                <a:cubicBezTo>
                  <a:pt x="2177292" y="1921049"/>
                  <a:pt x="2126616" y="2051751"/>
                  <a:pt x="2171123" y="2279251"/>
                </a:cubicBezTo>
                <a:cubicBezTo>
                  <a:pt x="2215630" y="2506751"/>
                  <a:pt x="2144984" y="2658840"/>
                  <a:pt x="2171123" y="2773276"/>
                </a:cubicBezTo>
                <a:cubicBezTo>
                  <a:pt x="2197262" y="2887712"/>
                  <a:pt x="2128093" y="3173786"/>
                  <a:pt x="2171123" y="3368351"/>
                </a:cubicBezTo>
                <a:cubicBezTo>
                  <a:pt x="2013025" y="3428727"/>
                  <a:pt x="1776396" y="3345497"/>
                  <a:pt x="1650053" y="3368351"/>
                </a:cubicBezTo>
                <a:cubicBezTo>
                  <a:pt x="1523710" y="3391205"/>
                  <a:pt x="1334789" y="3364758"/>
                  <a:pt x="1063850" y="3368351"/>
                </a:cubicBezTo>
                <a:cubicBezTo>
                  <a:pt x="792911" y="3371944"/>
                  <a:pt x="791758" y="3321563"/>
                  <a:pt x="564492" y="3368351"/>
                </a:cubicBezTo>
                <a:cubicBezTo>
                  <a:pt x="337226" y="3415139"/>
                  <a:pt x="210784" y="3346655"/>
                  <a:pt x="0" y="3368351"/>
                </a:cubicBezTo>
                <a:cubicBezTo>
                  <a:pt x="-13964" y="3064201"/>
                  <a:pt x="24488" y="2903794"/>
                  <a:pt x="0" y="2739592"/>
                </a:cubicBezTo>
                <a:cubicBezTo>
                  <a:pt x="-24488" y="2575390"/>
                  <a:pt x="56552" y="2431784"/>
                  <a:pt x="0" y="2178200"/>
                </a:cubicBezTo>
                <a:cubicBezTo>
                  <a:pt x="-56552" y="1924616"/>
                  <a:pt x="23405" y="1833971"/>
                  <a:pt x="0" y="1717859"/>
                </a:cubicBezTo>
                <a:cubicBezTo>
                  <a:pt x="-23405" y="1601747"/>
                  <a:pt x="63313" y="1362554"/>
                  <a:pt x="0" y="1089100"/>
                </a:cubicBezTo>
                <a:cubicBezTo>
                  <a:pt x="-63313" y="815646"/>
                  <a:pt x="2781" y="415211"/>
                  <a:pt x="0" y="0"/>
                </a:cubicBezTo>
                <a:close/>
              </a:path>
              <a:path w="2171123" h="3368351" stroke="0" extrusionOk="0">
                <a:moveTo>
                  <a:pt x="0" y="0"/>
                </a:moveTo>
                <a:cubicBezTo>
                  <a:pt x="138223" y="-22108"/>
                  <a:pt x="387875" y="9669"/>
                  <a:pt x="499358" y="0"/>
                </a:cubicBezTo>
                <a:cubicBezTo>
                  <a:pt x="610841" y="-9669"/>
                  <a:pt x="795333" y="43575"/>
                  <a:pt x="1042139" y="0"/>
                </a:cubicBezTo>
                <a:cubicBezTo>
                  <a:pt x="1288945" y="-43575"/>
                  <a:pt x="1361883" y="17239"/>
                  <a:pt x="1519786" y="0"/>
                </a:cubicBezTo>
                <a:cubicBezTo>
                  <a:pt x="1677689" y="-17239"/>
                  <a:pt x="1953602" y="30372"/>
                  <a:pt x="2171123" y="0"/>
                </a:cubicBezTo>
                <a:cubicBezTo>
                  <a:pt x="2230767" y="260118"/>
                  <a:pt x="2138024" y="358362"/>
                  <a:pt x="2171123" y="527708"/>
                </a:cubicBezTo>
                <a:cubicBezTo>
                  <a:pt x="2204222" y="697054"/>
                  <a:pt x="2157042" y="943192"/>
                  <a:pt x="2171123" y="1122784"/>
                </a:cubicBezTo>
                <a:cubicBezTo>
                  <a:pt x="2185204" y="1302376"/>
                  <a:pt x="2157394" y="1612662"/>
                  <a:pt x="2171123" y="1751543"/>
                </a:cubicBezTo>
                <a:cubicBezTo>
                  <a:pt x="2184852" y="1890424"/>
                  <a:pt x="2156649" y="2127238"/>
                  <a:pt x="2171123" y="2245567"/>
                </a:cubicBezTo>
                <a:cubicBezTo>
                  <a:pt x="2185597" y="2363896"/>
                  <a:pt x="2157713" y="2592775"/>
                  <a:pt x="2171123" y="2739592"/>
                </a:cubicBezTo>
                <a:cubicBezTo>
                  <a:pt x="2184533" y="2886409"/>
                  <a:pt x="2168613" y="3108727"/>
                  <a:pt x="2171123" y="3368351"/>
                </a:cubicBezTo>
                <a:cubicBezTo>
                  <a:pt x="1950894" y="3391530"/>
                  <a:pt x="1795509" y="3327562"/>
                  <a:pt x="1693476" y="3368351"/>
                </a:cubicBezTo>
                <a:cubicBezTo>
                  <a:pt x="1591443" y="3409140"/>
                  <a:pt x="1333222" y="3307607"/>
                  <a:pt x="1150695" y="3368351"/>
                </a:cubicBezTo>
                <a:cubicBezTo>
                  <a:pt x="968168" y="3429095"/>
                  <a:pt x="830766" y="3313728"/>
                  <a:pt x="673048" y="3368351"/>
                </a:cubicBezTo>
                <a:cubicBezTo>
                  <a:pt x="515330" y="3422974"/>
                  <a:pt x="280968" y="3288308"/>
                  <a:pt x="0" y="3368351"/>
                </a:cubicBezTo>
                <a:cubicBezTo>
                  <a:pt x="-39756" y="3237884"/>
                  <a:pt x="10663" y="3102924"/>
                  <a:pt x="0" y="2840643"/>
                </a:cubicBezTo>
                <a:cubicBezTo>
                  <a:pt x="-10663" y="2578362"/>
                  <a:pt x="18884" y="2402921"/>
                  <a:pt x="0" y="2211884"/>
                </a:cubicBezTo>
                <a:cubicBezTo>
                  <a:pt x="-18884" y="2020847"/>
                  <a:pt x="31452" y="1791473"/>
                  <a:pt x="0" y="1583125"/>
                </a:cubicBezTo>
                <a:cubicBezTo>
                  <a:pt x="-31452" y="1374777"/>
                  <a:pt x="20688" y="1203509"/>
                  <a:pt x="0" y="954366"/>
                </a:cubicBezTo>
                <a:cubicBezTo>
                  <a:pt x="-20688" y="705223"/>
                  <a:pt x="46742" y="622580"/>
                  <a:pt x="0" y="494025"/>
                </a:cubicBezTo>
                <a:cubicBezTo>
                  <a:pt x="-46742" y="365470"/>
                  <a:pt x="30823" y="206208"/>
                  <a:pt x="0" y="0"/>
                </a:cubicBezTo>
                <a:close/>
              </a:path>
            </a:pathLst>
          </a:custGeom>
          <a:solidFill>
            <a:schemeClr val="bg1"/>
          </a:solidFill>
          <a:ln w="19050">
            <a:solidFill>
              <a:srgbClr val="990033"/>
            </a:solidFill>
            <a:extLst>
              <a:ext uri="{C807C97D-BFC1-408E-A445-0C87EB9F89A2}">
                <ask:lineSketchStyleProps xmlns:ask="http://schemas.microsoft.com/office/drawing/2018/sketchyshapes" sd="423036277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aphicFrame>
        <p:nvGraphicFramePr>
          <p:cNvPr id="12" name="Table 2">
            <a:extLst>
              <a:ext uri="{FF2B5EF4-FFF2-40B4-BE49-F238E27FC236}">
                <a16:creationId xmlns:a16="http://schemas.microsoft.com/office/drawing/2014/main" id="{DCD26871-1407-4818-A68B-D2EC9D79A588}"/>
              </a:ext>
            </a:extLst>
          </p:cNvPr>
          <p:cNvGraphicFramePr>
            <a:graphicFrameLocks noGrp="1"/>
          </p:cNvGraphicFramePr>
          <p:nvPr userDrawn="1">
            <p:extLst>
              <p:ext uri="{D42A27DB-BD31-4B8C-83A1-F6EECF244321}">
                <p14:modId xmlns:p14="http://schemas.microsoft.com/office/powerpoint/2010/main" val="4197331168"/>
              </p:ext>
            </p:extLst>
          </p:nvPr>
        </p:nvGraphicFramePr>
        <p:xfrm>
          <a:off x="174171" y="1416827"/>
          <a:ext cx="2065877" cy="3260919"/>
        </p:xfrm>
        <a:graphic>
          <a:graphicData uri="http://schemas.openxmlformats.org/drawingml/2006/table">
            <a:tbl>
              <a:tblPr>
                <a:tableStyleId>{2D5ABB26-0587-4C30-8999-92F81FD0307C}</a:tableStyleId>
              </a:tblPr>
              <a:tblGrid>
                <a:gridCol w="2065877">
                  <a:extLst>
                    <a:ext uri="{9D8B030D-6E8A-4147-A177-3AD203B41FA5}">
                      <a16:colId xmlns:a16="http://schemas.microsoft.com/office/drawing/2014/main" val="3432592881"/>
                    </a:ext>
                  </a:extLst>
                </a:gridCol>
              </a:tblGrid>
              <a:tr h="1086973">
                <a:tc>
                  <a:txBody>
                    <a:bodyPr/>
                    <a:lstStyle/>
                    <a:p>
                      <a:r>
                        <a:rPr lang="en-US" sz="1200" dirty="0"/>
                        <a:t>Minerals</a:t>
                      </a:r>
                      <a:r>
                        <a:rPr lang="en-US" sz="1200" baseline="0" dirty="0"/>
                        <a:t> resources</a:t>
                      </a:r>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908185840"/>
                  </a:ext>
                </a:extLst>
              </a:tr>
              <a:tr h="1086973">
                <a:tc>
                  <a:txBody>
                    <a:bodyPr/>
                    <a:lstStyle/>
                    <a:p>
                      <a:r>
                        <a:rPr lang="en-US" sz="1200" dirty="0"/>
                        <a:t>Natural</a:t>
                      </a:r>
                      <a:r>
                        <a:rPr lang="en-US" sz="1200" baseline="0" dirty="0"/>
                        <a:t> disasters</a:t>
                      </a:r>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556504523"/>
                  </a:ext>
                </a:extLst>
              </a:tr>
              <a:tr h="1086973">
                <a:tc>
                  <a:txBody>
                    <a:bodyPr/>
                    <a:lstStyle/>
                    <a:p>
                      <a:r>
                        <a:rPr lang="en-US" sz="1200" dirty="0"/>
                        <a:t> </a:t>
                      </a:r>
                      <a:endParaRPr lang="en-US" sz="1200" b="0" dirty="0">
                        <a:solidFill>
                          <a:schemeClr val="tx1"/>
                        </a:solidFill>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95646363"/>
                  </a:ext>
                </a:extLst>
              </a:tr>
            </a:tbl>
          </a:graphicData>
        </a:graphic>
      </p:graphicFrame>
      <p:pic>
        <p:nvPicPr>
          <p:cNvPr id="13" name="Picture 12">
            <a:extLst>
              <a:ext uri="{FF2B5EF4-FFF2-40B4-BE49-F238E27FC236}">
                <a16:creationId xmlns:a16="http://schemas.microsoft.com/office/drawing/2014/main" id="{7D4E22B7-69B0-46B3-A29B-FA57B21BCB00}"/>
              </a:ext>
            </a:extLst>
          </p:cNvPr>
          <p:cNvPicPr>
            <a:picLocks noChangeAspect="1"/>
          </p:cNvPicPr>
          <p:nvPr userDrawn="1"/>
        </p:nvPicPr>
        <p:blipFill>
          <a:blip r:embed="rId2"/>
          <a:stretch>
            <a:fillRect/>
          </a:stretch>
        </p:blipFill>
        <p:spPr>
          <a:xfrm>
            <a:off x="1040085" y="1022686"/>
            <a:ext cx="221455" cy="247685"/>
          </a:xfrm>
          <a:prstGeom prst="rect">
            <a:avLst/>
          </a:prstGeom>
        </p:spPr>
      </p:pic>
    </p:spTree>
    <p:extLst>
      <p:ext uri="{BB962C8B-B14F-4D97-AF65-F5344CB8AC3E}">
        <p14:creationId xmlns:p14="http://schemas.microsoft.com/office/powerpoint/2010/main" val="142718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Read I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2CBDA2-C03A-4563-8DF3-4565A57CD73A}"/>
              </a:ext>
            </a:extLst>
          </p:cNvPr>
          <p:cNvSpPr txBox="1"/>
          <p:nvPr userDrawn="1"/>
        </p:nvSpPr>
        <p:spPr>
          <a:xfrm>
            <a:off x="3420208" y="415420"/>
            <a:ext cx="5323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Georgia" panose="02040502050405020303" pitchFamily="18" charset="0"/>
              </a:rPr>
              <a:t>Minerals – Questions</a:t>
            </a:r>
          </a:p>
        </p:txBody>
      </p:sp>
      <p:sp>
        <p:nvSpPr>
          <p:cNvPr id="7" name="TextBox 6">
            <a:extLst>
              <a:ext uri="{FF2B5EF4-FFF2-40B4-BE49-F238E27FC236}">
                <a16:creationId xmlns:a16="http://schemas.microsoft.com/office/drawing/2014/main" id="{45C358A8-6609-4225-A7A1-DB23519B785D}"/>
              </a:ext>
            </a:extLst>
          </p:cNvPr>
          <p:cNvSpPr txBox="1"/>
          <p:nvPr userDrawn="1"/>
        </p:nvSpPr>
        <p:spPr>
          <a:xfrm>
            <a:off x="2543894" y="1153070"/>
            <a:ext cx="3208171" cy="430887"/>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a:tabLst/>
              <a:defRPr/>
            </a:pPr>
            <a:r>
              <a:rPr lang="en-US" sz="1100" dirty="0">
                <a:solidFill>
                  <a:prstClr val="black"/>
                </a:solidFill>
                <a:latin typeface="Verdana" panose="020B0604030504040204" pitchFamily="34" charset="0"/>
                <a:ea typeface="Verdana" panose="020B0604030504040204" pitchFamily="34" charset="0"/>
              </a:rPr>
              <a:t>How do humans use mineral and energy resources?</a:t>
            </a:r>
          </a:p>
        </p:txBody>
      </p:sp>
      <p:sp>
        <p:nvSpPr>
          <p:cNvPr id="8" name="TextBox 7">
            <a:extLst>
              <a:ext uri="{FF2B5EF4-FFF2-40B4-BE49-F238E27FC236}">
                <a16:creationId xmlns:a16="http://schemas.microsoft.com/office/drawing/2014/main" id="{E6B5450C-CEE2-4F1C-A27E-96AAC3999472}"/>
              </a:ext>
            </a:extLst>
          </p:cNvPr>
          <p:cNvSpPr txBox="1"/>
          <p:nvPr userDrawn="1"/>
        </p:nvSpPr>
        <p:spPr>
          <a:xfrm>
            <a:off x="2730572" y="1698886"/>
            <a:ext cx="3021494" cy="1169551"/>
          </a:xfrm>
          <a:prstGeom prst="rect">
            <a:avLst/>
          </a:prstGeom>
          <a:noFill/>
        </p:spPr>
        <p:txBody>
          <a:bodyPr wrap="square" rtlCol="0">
            <a:spAutoFit/>
          </a:bodyPr>
          <a:lstStyle/>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Environmental protection</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To build machinery</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Industrial purposes and crop irrigation</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To discover new elements</a:t>
            </a:r>
          </a:p>
        </p:txBody>
      </p:sp>
      <p:sp>
        <p:nvSpPr>
          <p:cNvPr id="9" name="TextBox 8">
            <a:extLst>
              <a:ext uri="{FF2B5EF4-FFF2-40B4-BE49-F238E27FC236}">
                <a16:creationId xmlns:a16="http://schemas.microsoft.com/office/drawing/2014/main" id="{BE6C9C01-CB37-42C7-B8D5-00D75BFC94E1}"/>
              </a:ext>
            </a:extLst>
          </p:cNvPr>
          <p:cNvSpPr txBox="1"/>
          <p:nvPr userDrawn="1"/>
        </p:nvSpPr>
        <p:spPr>
          <a:xfrm>
            <a:off x="2528094" y="2913699"/>
            <a:ext cx="3279630" cy="430887"/>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startAt="2"/>
              <a:tabLst/>
              <a:defRPr/>
            </a:pPr>
            <a:r>
              <a:rPr lang="en-US" sz="1100" dirty="0">
                <a:solidFill>
                  <a:prstClr val="black"/>
                </a:solidFill>
                <a:latin typeface="Verdana" panose="020B0604030504040204" pitchFamily="34" charset="0"/>
                <a:ea typeface="Verdana" panose="020B0604030504040204" pitchFamily="34" charset="0"/>
              </a:rPr>
              <a:t>What would be the best title for this passage?  </a:t>
            </a:r>
          </a:p>
        </p:txBody>
      </p:sp>
      <p:sp>
        <p:nvSpPr>
          <p:cNvPr id="10" name="TextBox 9">
            <a:extLst>
              <a:ext uri="{FF2B5EF4-FFF2-40B4-BE49-F238E27FC236}">
                <a16:creationId xmlns:a16="http://schemas.microsoft.com/office/drawing/2014/main" id="{3B8294BB-F9B1-49A7-8BE6-25D7CABD029E}"/>
              </a:ext>
            </a:extLst>
          </p:cNvPr>
          <p:cNvSpPr txBox="1"/>
          <p:nvPr userDrawn="1"/>
        </p:nvSpPr>
        <p:spPr>
          <a:xfrm>
            <a:off x="2711395" y="3375364"/>
            <a:ext cx="3021495" cy="1338828"/>
          </a:xfrm>
          <a:prstGeom prst="rect">
            <a:avLst/>
          </a:prstGeom>
          <a:noFill/>
        </p:spPr>
        <p:txBody>
          <a:bodyPr wrap="square" rtlCol="0">
            <a:spAutoFit/>
          </a:bodyPr>
          <a:lstStyle/>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Tests for Minerals</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Why Should We Study Earth Science?</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How Minerals Impact the Environment</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Rocks vs. Minerals</a:t>
            </a:r>
          </a:p>
        </p:txBody>
      </p:sp>
      <p:sp>
        <p:nvSpPr>
          <p:cNvPr id="11" name="TextBox 10">
            <a:extLst>
              <a:ext uri="{FF2B5EF4-FFF2-40B4-BE49-F238E27FC236}">
                <a16:creationId xmlns:a16="http://schemas.microsoft.com/office/drawing/2014/main" id="{02DCCD67-380F-4E9A-A220-F466237BEC99}"/>
              </a:ext>
            </a:extLst>
          </p:cNvPr>
          <p:cNvSpPr txBox="1"/>
          <p:nvPr userDrawn="1"/>
        </p:nvSpPr>
        <p:spPr>
          <a:xfrm>
            <a:off x="5791919" y="1153069"/>
            <a:ext cx="3208171" cy="769441"/>
          </a:xfrm>
          <a:prstGeom prst="rect">
            <a:avLst/>
          </a:prstGeom>
          <a:noFill/>
        </p:spPr>
        <p:txBody>
          <a:bodyPr wrap="square" rtlCol="0">
            <a:spAutoFit/>
          </a:bodyPr>
          <a:lstStyle/>
          <a:p>
            <a:pPr marL="342900" marR="0" indent="-342900" algn="l" defTabSz="1005840" rtl="0" eaLnBrk="1" fontAlgn="auto" latinLnBrk="0" hangingPunct="1">
              <a:lnSpc>
                <a:spcPct val="100000"/>
              </a:lnSpc>
              <a:spcBef>
                <a:spcPts val="0"/>
              </a:spcBef>
              <a:spcAft>
                <a:spcPts val="0"/>
              </a:spcAft>
              <a:buClrTx/>
              <a:buSzTx/>
              <a:buFont typeface="+mj-lt"/>
              <a:buAutoNum type="arabicPeriod" startAt="3"/>
              <a:tabLst/>
              <a:defRPr/>
            </a:pPr>
            <a:r>
              <a:rPr lang="en-US" sz="1100" dirty="0">
                <a:solidFill>
                  <a:prstClr val="black"/>
                </a:solidFill>
                <a:latin typeface="Verdana" panose="020B0604030504040204" pitchFamily="34" charset="0"/>
                <a:ea typeface="Verdana" panose="020B0604030504040204" pitchFamily="34" charset="0"/>
              </a:rPr>
              <a:t>According to the article, what important information will we gain from studying rocks and minerals?</a:t>
            </a:r>
          </a:p>
          <a:p>
            <a:pPr marL="0" indent="0" defTabSz="1005840">
              <a:buFont typeface="+mj-lt"/>
              <a:buNone/>
            </a:pPr>
            <a:r>
              <a:rPr lang="en-US" sz="1100" dirty="0">
                <a:solidFill>
                  <a:prstClr val="black"/>
                </a:solidFill>
                <a:latin typeface="Verdana" panose="020B0604030504040204" pitchFamily="34" charset="0"/>
                <a:ea typeface="Verdana" panose="020B0604030504040204" pitchFamily="34" charset="0"/>
              </a:rPr>
              <a:t>  </a:t>
            </a:r>
          </a:p>
        </p:txBody>
      </p:sp>
      <p:sp>
        <p:nvSpPr>
          <p:cNvPr id="17" name="Rectangle 16">
            <a:extLst>
              <a:ext uri="{FF2B5EF4-FFF2-40B4-BE49-F238E27FC236}">
                <a16:creationId xmlns:a16="http://schemas.microsoft.com/office/drawing/2014/main" id="{19691C19-7AF5-4D8F-B352-D4768F64FA1C}"/>
              </a:ext>
            </a:extLst>
          </p:cNvPr>
          <p:cNvSpPr/>
          <p:nvPr userDrawn="1"/>
        </p:nvSpPr>
        <p:spPr>
          <a:xfrm>
            <a:off x="5920504" y="1773575"/>
            <a:ext cx="2711038" cy="1338828"/>
          </a:xfrm>
          <a:prstGeom prst="rect">
            <a:avLst/>
          </a:prstGeom>
        </p:spPr>
        <p:txBody>
          <a:bodyPr wrap="square">
            <a:spAutoFit/>
          </a:bodyPr>
          <a:lstStyle/>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diversity of life from the beginning</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How long it takes something to fossilize</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The size of the continents</a:t>
            </a:r>
          </a:p>
          <a:p>
            <a:pPr marL="377190" indent="-377190" defTabSz="1005840">
              <a:lnSpc>
                <a:spcPct val="100000"/>
              </a:lnSpc>
              <a:spcAft>
                <a:spcPts val="600"/>
              </a:spcAft>
              <a:buFontTx/>
              <a:buAutoNum type="alphaUcPeriod"/>
            </a:pPr>
            <a:r>
              <a:rPr lang="en-US" sz="1100" dirty="0">
                <a:solidFill>
                  <a:prstClr val="black"/>
                </a:solidFill>
                <a:latin typeface="Verdana" panose="020B0604030504040204" pitchFamily="34" charset="0"/>
                <a:ea typeface="Verdana" panose="020B0604030504040204" pitchFamily="34" charset="0"/>
              </a:rPr>
              <a:t>Solar energy  </a:t>
            </a:r>
          </a:p>
        </p:txBody>
      </p:sp>
      <p:sp>
        <p:nvSpPr>
          <p:cNvPr id="18" name="TextBox 17">
            <a:extLst>
              <a:ext uri="{FF2B5EF4-FFF2-40B4-BE49-F238E27FC236}">
                <a16:creationId xmlns:a16="http://schemas.microsoft.com/office/drawing/2014/main" id="{CDBCCD8B-B1CA-470E-A1AF-C2C72C87CC28}"/>
              </a:ext>
            </a:extLst>
          </p:cNvPr>
          <p:cNvSpPr txBox="1"/>
          <p:nvPr userDrawn="1"/>
        </p:nvSpPr>
        <p:spPr>
          <a:xfrm>
            <a:off x="0" y="0"/>
            <a:ext cx="1390124" cy="295465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2.</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r>
              <a:rPr lang="en-US" sz="1200" dirty="0">
                <a:latin typeface="Georgia" panose="02040502050405020303" pitchFamily="18" charset="0"/>
              </a:rPr>
              <a:t>3.</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2" name="Rectangle 11">
            <a:extLst>
              <a:ext uri="{FF2B5EF4-FFF2-40B4-BE49-F238E27FC236}">
                <a16:creationId xmlns:a16="http://schemas.microsoft.com/office/drawing/2014/main" id="{ECBF39C4-1A46-4B54-BEEA-CB7389E7FB2D}"/>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Tree>
    <p:extLst>
      <p:ext uri="{BB962C8B-B14F-4D97-AF65-F5344CB8AC3E}">
        <p14:creationId xmlns:p14="http://schemas.microsoft.com/office/powerpoint/2010/main" val="164236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xplore I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1 </a:t>
            </a:r>
          </a:p>
        </p:txBody>
      </p:sp>
      <p:sp>
        <p:nvSpPr>
          <p:cNvPr id="2" name="TextBox 1"/>
          <p:cNvSpPr txBox="1"/>
          <p:nvPr userDrawn="1"/>
        </p:nvSpPr>
        <p:spPr>
          <a:xfrm>
            <a:off x="3157728" y="957072"/>
            <a:ext cx="184731" cy="369332"/>
          </a:xfrm>
          <a:prstGeom prst="rect">
            <a:avLst/>
          </a:prstGeom>
          <a:noFill/>
        </p:spPr>
        <p:txBody>
          <a:bodyPr wrap="none" rtlCol="0">
            <a:spAutoFit/>
          </a:bodyPr>
          <a:lstStyle/>
          <a:p>
            <a:endParaRPr lang="en-US" dirty="0">
              <a:latin typeface="Verdana" panose="020B0604030504040204" pitchFamily="34" charset="0"/>
            </a:endParaRPr>
          </a:p>
        </p:txBody>
      </p:sp>
      <p:pic>
        <p:nvPicPr>
          <p:cNvPr id="4" name="Picture 3">
            <a:extLst>
              <a:ext uri="{FF2B5EF4-FFF2-40B4-BE49-F238E27FC236}">
                <a16:creationId xmlns:a16="http://schemas.microsoft.com/office/drawing/2014/main" id="{BB47069F-4D76-45C0-8F09-58CCBC4D31DD}"/>
              </a:ext>
            </a:extLst>
          </p:cNvPr>
          <p:cNvPicPr>
            <a:picLocks noChangeAspect="1"/>
          </p:cNvPicPr>
          <p:nvPr userDrawn="1"/>
        </p:nvPicPr>
        <p:blipFill>
          <a:blip r:embed="rId2"/>
          <a:stretch>
            <a:fillRect/>
          </a:stretch>
        </p:blipFill>
        <p:spPr>
          <a:xfrm>
            <a:off x="2676144" y="1571065"/>
            <a:ext cx="4779264" cy="3330191"/>
          </a:xfrm>
          <a:prstGeom prst="rect">
            <a:avLst/>
          </a:prstGeom>
        </p:spPr>
      </p:pic>
      <p:sp>
        <p:nvSpPr>
          <p:cNvPr id="3" name="TextBox 2"/>
          <p:cNvSpPr txBox="1"/>
          <p:nvPr userDrawn="1"/>
        </p:nvSpPr>
        <p:spPr>
          <a:xfrm>
            <a:off x="2773680" y="538327"/>
            <a:ext cx="6035040" cy="1354217"/>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Verdana" panose="020B0604030504040204" pitchFamily="34" charset="0"/>
                <a:ea typeface="Verdana" panose="020B0604030504040204" pitchFamily="34" charset="0"/>
              </a:rPr>
              <a:t>You will examine 5 properties of minerals: </a:t>
            </a:r>
            <a:r>
              <a:rPr lang="en-US" sz="1600" b="1" dirty="0">
                <a:solidFill>
                  <a:prstClr val="black"/>
                </a:solidFill>
                <a:latin typeface="Verdana" panose="020B0604030504040204" pitchFamily="34" charset="0"/>
                <a:ea typeface="Verdana" panose="020B0604030504040204" pitchFamily="34" charset="0"/>
              </a:rPr>
              <a:t>cleavage/fracture, streak, color, luster, </a:t>
            </a:r>
            <a:r>
              <a:rPr lang="en-US" sz="1600" dirty="0">
                <a:solidFill>
                  <a:prstClr val="black"/>
                </a:solidFill>
                <a:latin typeface="Verdana" panose="020B0604030504040204" pitchFamily="34" charset="0"/>
                <a:ea typeface="Verdana" panose="020B0604030504040204" pitchFamily="34" charset="0"/>
              </a:rPr>
              <a:t>and </a:t>
            </a:r>
            <a:r>
              <a:rPr lang="en-US" sz="1600" b="1" dirty="0">
                <a:solidFill>
                  <a:prstClr val="black"/>
                </a:solidFill>
                <a:latin typeface="Verdana" panose="020B0604030504040204" pitchFamily="34" charset="0"/>
                <a:ea typeface="Verdana" panose="020B0604030504040204" pitchFamily="34" charset="0"/>
              </a:rPr>
              <a:t>hardness. </a:t>
            </a:r>
            <a:r>
              <a:rPr lang="en-US" sz="1600" dirty="0">
                <a:solidFill>
                  <a:prstClr val="black"/>
                </a:solidFill>
                <a:latin typeface="Verdana" panose="020B0604030504040204" pitchFamily="34" charset="0"/>
                <a:ea typeface="Verdana" panose="020B0604030504040204" pitchFamily="34" charset="0"/>
              </a:rPr>
              <a:t>Density is also a property of minerals, but it will be covered in another lab.</a:t>
            </a:r>
            <a:endParaRPr lang="en-US" sz="1600" b="1" dirty="0">
              <a:solidFill>
                <a:prstClr val="black"/>
              </a:solidFill>
              <a:latin typeface="Verdana" panose="020B0604030504040204" pitchFamily="34" charset="0"/>
              <a:ea typeface="Verdana" panose="020B0604030504040204" pitchFamily="34" charset="0"/>
            </a:endParaRPr>
          </a:p>
          <a:p>
            <a:endParaRPr lang="en-US" sz="1600" dirty="0">
              <a:latin typeface="Verdana" panose="020B0604030504040204" pitchFamily="34" charset="0"/>
            </a:endParaRPr>
          </a:p>
        </p:txBody>
      </p:sp>
    </p:spTree>
    <p:extLst>
      <p:ext uri="{BB962C8B-B14F-4D97-AF65-F5344CB8AC3E}">
        <p14:creationId xmlns:p14="http://schemas.microsoft.com/office/powerpoint/2010/main" val="4284024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ore 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0D629D-BF27-45CB-B1E2-C33CC5439FA7}"/>
              </a:ext>
            </a:extLst>
          </p:cNvPr>
          <p:cNvSpPr txBox="1"/>
          <p:nvPr userDrawn="1"/>
        </p:nvSpPr>
        <p:spPr>
          <a:xfrm>
            <a:off x="0" y="-16151"/>
            <a:ext cx="1390124" cy="2031325"/>
          </a:xfrm>
          <a:prstGeom prst="rect">
            <a:avLst/>
          </a:prstGeom>
          <a:noFill/>
        </p:spPr>
        <p:txBody>
          <a:bodyPr wrap="none" rtlCol="0">
            <a:spAutoFit/>
          </a:bodyPr>
          <a:lstStyle/>
          <a:p>
            <a:r>
              <a:rPr lang="en-US" sz="1200" b="1" dirty="0">
                <a:latin typeface="Georgia" panose="02040502050405020303" pitchFamily="18" charset="0"/>
                <a:ea typeface="Verdana" panose="020B0604030504040204" pitchFamily="34" charset="0"/>
                <a:cs typeface="+mj-cs"/>
              </a:rPr>
              <a:t>Your</a:t>
            </a:r>
            <a:r>
              <a:rPr lang="en-US" dirty="0">
                <a:latin typeface="Verdana" panose="020B0604030504040204" pitchFamily="34" charset="0"/>
              </a:rPr>
              <a:t> </a:t>
            </a:r>
            <a:r>
              <a:rPr lang="en-US" sz="1200" b="1" dirty="0">
                <a:latin typeface="Georgia" panose="02040502050405020303" pitchFamily="18" charset="0"/>
                <a:ea typeface="Verdana" panose="020B0604030504040204" pitchFamily="34" charset="0"/>
                <a:cs typeface="+mj-cs"/>
              </a:rPr>
              <a:t>Answers</a:t>
            </a:r>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1.</a:t>
            </a: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10" name="TextBox 9">
            <a:extLst>
              <a:ext uri="{FF2B5EF4-FFF2-40B4-BE49-F238E27FC236}">
                <a16:creationId xmlns:a16="http://schemas.microsoft.com/office/drawing/2014/main" id="{33FD6002-490A-4A63-A989-59D76F6DAA3B}"/>
              </a:ext>
            </a:extLst>
          </p:cNvPr>
          <p:cNvSpPr txBox="1"/>
          <p:nvPr userDrawn="1"/>
        </p:nvSpPr>
        <p:spPr>
          <a:xfrm>
            <a:off x="4434561"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Part 2 </a:t>
            </a:r>
          </a:p>
        </p:txBody>
      </p:sp>
      <p:sp>
        <p:nvSpPr>
          <p:cNvPr id="12" name="Rectangle 11">
            <a:extLst>
              <a:ext uri="{FF2B5EF4-FFF2-40B4-BE49-F238E27FC236}">
                <a16:creationId xmlns:a16="http://schemas.microsoft.com/office/drawing/2014/main" id="{91924EF3-1186-45E7-8F27-BD0B15676A8F}"/>
              </a:ext>
            </a:extLst>
          </p:cNvPr>
          <p:cNvSpPr/>
          <p:nvPr userDrawn="1"/>
        </p:nvSpPr>
        <p:spPr>
          <a:xfrm>
            <a:off x="248478" y="417394"/>
            <a:ext cx="2017644" cy="238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latin typeface="Verdana" panose="020B0604030504040204" pitchFamily="34" charset="0"/>
            </a:endParaRPr>
          </a:p>
        </p:txBody>
      </p:sp>
      <p:sp>
        <p:nvSpPr>
          <p:cNvPr id="2" name="TextBox 1"/>
          <p:cNvSpPr txBox="1"/>
          <p:nvPr userDrawn="1"/>
        </p:nvSpPr>
        <p:spPr>
          <a:xfrm>
            <a:off x="2706624" y="822961"/>
            <a:ext cx="5035296" cy="1200329"/>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Verdana" panose="020B0604030504040204" pitchFamily="34" charset="0"/>
                <a:ea typeface="Verdana" panose="020B0604030504040204" pitchFamily="34" charset="0"/>
              </a:rPr>
              <a:t>The mark that is left behind is called a </a:t>
            </a:r>
            <a:r>
              <a:rPr lang="en-US" sz="1800" i="1" dirty="0">
                <a:solidFill>
                  <a:prstClr val="black"/>
                </a:solidFill>
                <a:latin typeface="Verdana" panose="020B0604030504040204" pitchFamily="34" charset="0"/>
                <a:ea typeface="Verdana" panose="020B0604030504040204" pitchFamily="34" charset="0"/>
              </a:rPr>
              <a:t>streak</a:t>
            </a:r>
            <a:r>
              <a:rPr lang="en-US" sz="1800" dirty="0">
                <a:solidFill>
                  <a:prstClr val="black"/>
                </a:solidFill>
                <a:latin typeface="Verdana" panose="020B0604030504040204" pitchFamily="34" charset="0"/>
                <a:ea typeface="Verdana" panose="020B0604030504040204" pitchFamily="34" charset="0"/>
              </a:rPr>
              <a:t>.</a:t>
            </a:r>
            <a:r>
              <a:rPr lang="en-US" sz="1800" b="1" dirty="0">
                <a:solidFill>
                  <a:prstClr val="black"/>
                </a:solidFill>
                <a:latin typeface="Verdana" panose="020B0604030504040204" pitchFamily="34" charset="0"/>
                <a:ea typeface="Verdana" panose="020B0604030504040204" pitchFamily="34" charset="0"/>
              </a:rPr>
              <a:t> </a:t>
            </a:r>
            <a:r>
              <a:rPr lang="en-US" sz="1800" dirty="0">
                <a:solidFill>
                  <a:prstClr val="black"/>
                </a:solidFill>
                <a:latin typeface="Verdana" panose="020B0604030504040204" pitchFamily="34" charset="0"/>
                <a:ea typeface="Verdana" panose="020B0604030504040204" pitchFamily="34" charset="0"/>
              </a:rPr>
              <a:t>Different minerals can have different colored streaks.</a:t>
            </a:r>
          </a:p>
          <a:p>
            <a:endParaRPr lang="en-US" dirty="0">
              <a:latin typeface="Verdana" panose="020B0604030504040204" pitchFamily="34" charset="0"/>
            </a:endParaRPr>
          </a:p>
        </p:txBody>
      </p:sp>
      <p:sp>
        <p:nvSpPr>
          <p:cNvPr id="3" name="TextBox 2"/>
          <p:cNvSpPr txBox="1"/>
          <p:nvPr userDrawn="1"/>
        </p:nvSpPr>
        <p:spPr>
          <a:xfrm>
            <a:off x="7162800" y="1611332"/>
            <a:ext cx="1688592" cy="2308324"/>
          </a:xfrm>
          <a:prstGeom prst="rect">
            <a:avLst/>
          </a:prstGeom>
          <a:noFill/>
        </p:spPr>
        <p:txBody>
          <a:bodyPr wrap="square" rtlCol="0">
            <a:spAutoFit/>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Verdana" panose="020B0604030504040204" pitchFamily="34" charset="0"/>
                <a:ea typeface="Verdana" panose="020B0604030504040204" pitchFamily="34" charset="0"/>
              </a:rPr>
              <a:t>On your lab sheet, write down this mineral’s streak color.</a:t>
            </a:r>
          </a:p>
          <a:p>
            <a:endParaRPr lang="en-US" dirty="0">
              <a:latin typeface="Verdana" panose="020B0604030504040204"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2174" y="1801813"/>
            <a:ext cx="4094114" cy="2961827"/>
          </a:xfrm>
          <a:prstGeom prst="rect">
            <a:avLst/>
          </a:prstGeom>
        </p:spPr>
      </p:pic>
    </p:spTree>
    <p:extLst>
      <p:ext uri="{BB962C8B-B14F-4D97-AF65-F5344CB8AC3E}">
        <p14:creationId xmlns:p14="http://schemas.microsoft.com/office/powerpoint/2010/main" val="169176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5.xml"/><Relationship Id="rId7"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10.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1.xml"/><Relationship Id="rId1" Type="http://schemas.openxmlformats.org/officeDocument/2006/relationships/slideLayout" Target="../slideLayouts/slideLayout28.xml"/><Relationship Id="rId4" Type="http://schemas.openxmlformats.org/officeDocument/2006/relationships/image" Target="../media/image13.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2.xml"/><Relationship Id="rId1" Type="http://schemas.openxmlformats.org/officeDocument/2006/relationships/slideLayout" Target="../slideLayouts/slideLayout2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3.xml"/><Relationship Id="rId1"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0.xml"/><Relationship Id="rId7"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4.xml"/><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7.xml"/><Relationship Id="rId1" Type="http://schemas.openxmlformats.org/officeDocument/2006/relationships/slideLayout" Target="../slideLayouts/slideLayout18.xml"/><Relationship Id="rId4" Type="http://schemas.openxmlformats.org/officeDocument/2006/relationships/image" Target="../media/image13.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room full of furniture&#10;&#10;Description automatically generated">
            <a:extLst>
              <a:ext uri="{FF2B5EF4-FFF2-40B4-BE49-F238E27FC236}">
                <a16:creationId xmlns:a16="http://schemas.microsoft.com/office/drawing/2014/main" id="{DFD15995-B67B-46C7-94DF-AE9009A979B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8" name="Picture 7" descr="A view of a canyon&#10;&#10;Description automatically generated">
            <a:extLst>
              <a:ext uri="{FF2B5EF4-FFF2-40B4-BE49-F238E27FC236}">
                <a16:creationId xmlns:a16="http://schemas.microsoft.com/office/drawing/2014/main" id="{EDEC0346-13C0-4139-9705-ACE6A6629E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81163" y="1669773"/>
            <a:ext cx="540048" cy="375401"/>
          </a:xfrm>
          <a:prstGeom prst="rect">
            <a:avLst/>
          </a:prstGeom>
        </p:spPr>
      </p:pic>
      <p:pic>
        <p:nvPicPr>
          <p:cNvPr id="11" name="Picture 10" descr="A view of a canyon&#10;&#10;Description automatically generated">
            <a:extLst>
              <a:ext uri="{FF2B5EF4-FFF2-40B4-BE49-F238E27FC236}">
                <a16:creationId xmlns:a16="http://schemas.microsoft.com/office/drawing/2014/main" id="{BC33344D-BA3D-49CE-8179-4A2A7DEDBAC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21440869">
            <a:off x="949512" y="1899544"/>
            <a:ext cx="626271" cy="435337"/>
          </a:xfrm>
          <a:prstGeom prst="rect">
            <a:avLst/>
          </a:prstGeom>
        </p:spPr>
      </p:pic>
      <p:pic>
        <p:nvPicPr>
          <p:cNvPr id="13" name="Picture 12" descr="A view of a canyon&#10;&#10;Description automatically generated">
            <a:extLst>
              <a:ext uri="{FF2B5EF4-FFF2-40B4-BE49-F238E27FC236}">
                <a16:creationId xmlns:a16="http://schemas.microsoft.com/office/drawing/2014/main" id="{8CC34FF5-1A5A-4023-B0E3-9F499C9F2432}"/>
              </a:ext>
            </a:extLst>
          </p:cNvPr>
          <p:cNvPicPr>
            <a:picLocks/>
          </p:cNvPicPr>
          <p:nvPr userDrawn="1"/>
        </p:nvPicPr>
        <p:blipFill>
          <a:blip r:embed="rId8" cstate="print">
            <a:extLst>
              <a:ext uri="{28A0092B-C50C-407E-A947-70E740481C1C}">
                <a14:useLocalDpi xmlns:a14="http://schemas.microsoft.com/office/drawing/2010/main" val="0"/>
              </a:ext>
            </a:extLst>
          </a:blip>
          <a:stretch>
            <a:fillRect/>
          </a:stretch>
        </p:blipFill>
        <p:spPr>
          <a:xfrm rot="21440869">
            <a:off x="1682095" y="1899329"/>
            <a:ext cx="621792" cy="429768"/>
          </a:xfrm>
          <a:prstGeom prst="rect">
            <a:avLst/>
          </a:prstGeom>
        </p:spPr>
      </p:pic>
      <p:pic>
        <p:nvPicPr>
          <p:cNvPr id="15" name="Picture 14" descr="A view of a canyon&#10;&#10;Description automatically generated">
            <a:extLst>
              <a:ext uri="{FF2B5EF4-FFF2-40B4-BE49-F238E27FC236}">
                <a16:creationId xmlns:a16="http://schemas.microsoft.com/office/drawing/2014/main" id="{77FC1957-E46F-4482-BDAC-E6E11073E23E}"/>
              </a:ext>
            </a:extLst>
          </p:cNvPr>
          <p:cNvPicPr>
            <a:picLocks/>
          </p:cNvPicPr>
          <p:nvPr userDrawn="1"/>
        </p:nvPicPr>
        <p:blipFill>
          <a:blip r:embed="rId8" cstate="print">
            <a:extLst>
              <a:ext uri="{28A0092B-C50C-407E-A947-70E740481C1C}">
                <a14:useLocalDpi xmlns:a14="http://schemas.microsoft.com/office/drawing/2010/main" val="0"/>
              </a:ext>
            </a:extLst>
          </a:blip>
          <a:stretch>
            <a:fillRect/>
          </a:stretch>
        </p:blipFill>
        <p:spPr>
          <a:xfrm rot="180000">
            <a:off x="4628151" y="1899328"/>
            <a:ext cx="621792" cy="429768"/>
          </a:xfrm>
          <a:prstGeom prst="rect">
            <a:avLst/>
          </a:prstGeom>
        </p:spPr>
      </p:pic>
      <p:pic>
        <p:nvPicPr>
          <p:cNvPr id="17" name="Picture 16" descr="A view of a canyon&#10;&#10;Description automatically generated">
            <a:extLst>
              <a:ext uri="{FF2B5EF4-FFF2-40B4-BE49-F238E27FC236}">
                <a16:creationId xmlns:a16="http://schemas.microsoft.com/office/drawing/2014/main" id="{F893FDB9-69D0-4C6B-A96D-49744B8A2C74}"/>
              </a:ext>
            </a:extLst>
          </p:cNvPr>
          <p:cNvPicPr>
            <a:picLocks/>
          </p:cNvPicPr>
          <p:nvPr userDrawn="1"/>
        </p:nvPicPr>
        <p:blipFill>
          <a:blip r:embed="rId9" cstate="print">
            <a:extLst>
              <a:ext uri="{28A0092B-C50C-407E-A947-70E740481C1C}">
                <a14:useLocalDpi xmlns:a14="http://schemas.microsoft.com/office/drawing/2010/main" val="0"/>
              </a:ext>
            </a:extLst>
          </a:blip>
          <a:stretch>
            <a:fillRect/>
          </a:stretch>
        </p:blipFill>
        <p:spPr>
          <a:xfrm rot="21720000">
            <a:off x="5356832" y="1905344"/>
            <a:ext cx="621792" cy="435337"/>
          </a:xfrm>
          <a:prstGeom prst="rect">
            <a:avLst/>
          </a:prstGeom>
        </p:spPr>
      </p:pic>
      <p:pic>
        <p:nvPicPr>
          <p:cNvPr id="19" name="Picture 18" descr="A view of a canyon&#10;&#10;Description automatically generated">
            <a:extLst>
              <a:ext uri="{FF2B5EF4-FFF2-40B4-BE49-F238E27FC236}">
                <a16:creationId xmlns:a16="http://schemas.microsoft.com/office/drawing/2014/main" id="{5A873CD6-E4EB-41B6-806D-F5CF201D9E2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360000">
            <a:off x="494513" y="2747357"/>
            <a:ext cx="874892" cy="608160"/>
          </a:xfrm>
          <a:prstGeom prst="rect">
            <a:avLst/>
          </a:prstGeom>
        </p:spPr>
      </p:pic>
      <p:pic>
        <p:nvPicPr>
          <p:cNvPr id="21" name="Picture 20" descr="A view of a canyon&#10;&#10;Description automatically generated">
            <a:extLst>
              <a:ext uri="{FF2B5EF4-FFF2-40B4-BE49-F238E27FC236}">
                <a16:creationId xmlns:a16="http://schemas.microsoft.com/office/drawing/2014/main" id="{3D374C3B-E137-4E1E-8868-1AEFDF1C5E5F}"/>
              </a:ext>
            </a:extLst>
          </p:cNvPr>
          <p:cNvPicPr>
            <a:picLocks/>
          </p:cNvPicPr>
          <p:nvPr userDrawn="1"/>
        </p:nvPicPr>
        <p:blipFill>
          <a:blip r:embed="rId10">
            <a:extLst>
              <a:ext uri="{28A0092B-C50C-407E-A947-70E740481C1C}">
                <a14:useLocalDpi xmlns:a14="http://schemas.microsoft.com/office/drawing/2010/main" val="0"/>
              </a:ext>
            </a:extLst>
          </a:blip>
          <a:stretch>
            <a:fillRect/>
          </a:stretch>
        </p:blipFill>
        <p:spPr>
          <a:xfrm rot="21420000">
            <a:off x="1495012" y="2739363"/>
            <a:ext cx="841248" cy="594360"/>
          </a:xfrm>
          <a:prstGeom prst="rect">
            <a:avLst/>
          </a:prstGeom>
        </p:spPr>
      </p:pic>
      <p:pic>
        <p:nvPicPr>
          <p:cNvPr id="23" name="Picture 22" descr="A view of a canyon&#10;&#10;Description automatically generated">
            <a:extLst>
              <a:ext uri="{FF2B5EF4-FFF2-40B4-BE49-F238E27FC236}">
                <a16:creationId xmlns:a16="http://schemas.microsoft.com/office/drawing/2014/main" id="{33CF01E1-5166-4320-9708-695B52B36EB3}"/>
              </a:ext>
            </a:extLst>
          </p:cNvPr>
          <p:cNvPicPr>
            <a:picLocks/>
          </p:cNvPicPr>
          <p:nvPr userDrawn="1"/>
        </p:nvPicPr>
        <p:blipFill>
          <a:blip r:embed="rId10">
            <a:extLst>
              <a:ext uri="{28A0092B-C50C-407E-A947-70E740481C1C}">
                <a14:useLocalDpi xmlns:a14="http://schemas.microsoft.com/office/drawing/2010/main" val="0"/>
              </a:ext>
            </a:extLst>
          </a:blip>
          <a:stretch>
            <a:fillRect/>
          </a:stretch>
        </p:blipFill>
        <p:spPr>
          <a:xfrm rot="180000">
            <a:off x="4648522" y="2738993"/>
            <a:ext cx="841248" cy="594360"/>
          </a:xfrm>
          <a:prstGeom prst="rect">
            <a:avLst/>
          </a:prstGeom>
        </p:spPr>
      </p:pic>
      <p:pic>
        <p:nvPicPr>
          <p:cNvPr id="25" name="Picture 24" descr="A view of a canyon&#10;&#10;Description automatically generated">
            <a:extLst>
              <a:ext uri="{FF2B5EF4-FFF2-40B4-BE49-F238E27FC236}">
                <a16:creationId xmlns:a16="http://schemas.microsoft.com/office/drawing/2014/main" id="{70D3ED09-A6F8-43BB-82C2-88FBFC981E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2142">
            <a:off x="5623192" y="2740471"/>
            <a:ext cx="874892" cy="608160"/>
          </a:xfrm>
          <a:prstGeom prst="rect">
            <a:avLst/>
          </a:prstGeom>
        </p:spPr>
      </p:pic>
      <p:pic>
        <p:nvPicPr>
          <p:cNvPr id="26" name="Picture 25" descr="A close up of a logo&#10;&#10;Description automatically generated">
            <a:extLst>
              <a:ext uri="{FF2B5EF4-FFF2-40B4-BE49-F238E27FC236}">
                <a16:creationId xmlns:a16="http://schemas.microsoft.com/office/drawing/2014/main" id="{B3D0A538-86A2-4CD6-8D27-F690390D65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730117" y="416510"/>
            <a:ext cx="1383912" cy="597460"/>
          </a:xfrm>
          <a:prstGeom prst="rect">
            <a:avLst/>
          </a:prstGeom>
        </p:spPr>
      </p:pic>
      <p:sp>
        <p:nvSpPr>
          <p:cNvPr id="27" name="TextBox 26">
            <a:extLst>
              <a:ext uri="{FF2B5EF4-FFF2-40B4-BE49-F238E27FC236}">
                <a16:creationId xmlns:a16="http://schemas.microsoft.com/office/drawing/2014/main" id="{C99D4B6A-92EF-4046-89E5-5BD125D4757C}"/>
              </a:ext>
            </a:extLst>
          </p:cNvPr>
          <p:cNvSpPr txBox="1"/>
          <p:nvPr userDrawn="1"/>
        </p:nvSpPr>
        <p:spPr>
          <a:xfrm>
            <a:off x="6941127" y="4934877"/>
            <a:ext cx="2016757" cy="215444"/>
          </a:xfrm>
          <a:prstGeom prst="rect">
            <a:avLst/>
          </a:prstGeom>
          <a:noFill/>
        </p:spPr>
        <p:txBody>
          <a:bodyPr wrap="square" rtlCol="0">
            <a:spAutoFit/>
          </a:bodyPr>
          <a:lstStyle/>
          <a:p>
            <a:pPr algn="ctr"/>
            <a:r>
              <a:rPr lang="en-US" sz="800" dirty="0">
                <a:solidFill>
                  <a:schemeClr val="bg1">
                    <a:lumMod val="50000"/>
                  </a:schemeClr>
                </a:solidFill>
                <a:latin typeface="Verdana" panose="020B0604030504040204" pitchFamily="34" charset="0"/>
                <a:ea typeface="Verdana" panose="020B0604030504040204" pitchFamily="34" charset="0"/>
              </a:rPr>
              <a:t>Version 8/20 © Kesler Science, LLC</a:t>
            </a:r>
          </a:p>
        </p:txBody>
      </p:sp>
      <p:pic>
        <p:nvPicPr>
          <p:cNvPr id="3" name="Picture 2" descr="A close up of a logo&#10;&#10;Description automatically generated">
            <a:extLst>
              <a:ext uri="{FF2B5EF4-FFF2-40B4-BE49-F238E27FC236}">
                <a16:creationId xmlns:a16="http://schemas.microsoft.com/office/drawing/2014/main" id="{AB3283B7-1199-B844-A049-D3F9509689AC}"/>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628323" y="702820"/>
            <a:ext cx="1587500" cy="622300"/>
          </a:xfrm>
          <a:prstGeom prst="rect">
            <a:avLst/>
          </a:prstGeom>
        </p:spPr>
      </p:pic>
      <p:pic>
        <p:nvPicPr>
          <p:cNvPr id="5" name="Picture 4" descr="A picture containing meter&#10;&#10;Description automatically generated">
            <a:extLst>
              <a:ext uri="{FF2B5EF4-FFF2-40B4-BE49-F238E27FC236}">
                <a16:creationId xmlns:a16="http://schemas.microsoft.com/office/drawing/2014/main" id="{951266BF-BBCF-6A4E-BB20-DDA09758DAD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7915" y="171450"/>
            <a:ext cx="2298700" cy="4800600"/>
          </a:xfrm>
          <a:prstGeom prst="rect">
            <a:avLst/>
          </a:prstGeom>
        </p:spPr>
      </p:pic>
    </p:spTree>
    <p:extLst>
      <p:ext uri="{BB962C8B-B14F-4D97-AF65-F5344CB8AC3E}">
        <p14:creationId xmlns:p14="http://schemas.microsoft.com/office/powerpoint/2010/main" val="20011591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6BAAD1F1-CACF-DF43-94CD-4E6FEC4C5B2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C2FED269-3137-468A-9142-00EF5600BA2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CCAE5D37-DCFE-45BA-8CAA-03D9DE4A6F59}"/>
              </a:ext>
            </a:extLst>
          </p:cNvPr>
          <p:cNvPicPr>
            <a:picLocks noChangeAspect="1"/>
          </p:cNvPicPr>
          <p:nvPr userDrawn="1"/>
        </p:nvPicPr>
        <p:blipFill>
          <a:blip r:embed="rId8"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8" name="Group 17">
            <a:extLst>
              <a:ext uri="{FF2B5EF4-FFF2-40B4-BE49-F238E27FC236}">
                <a16:creationId xmlns:a16="http://schemas.microsoft.com/office/drawing/2014/main" id="{2CA2BDB9-3C13-4913-B5BD-478CE0C1E71B}"/>
              </a:ext>
            </a:extLst>
          </p:cNvPr>
          <p:cNvGrpSpPr/>
          <p:nvPr userDrawn="1"/>
        </p:nvGrpSpPr>
        <p:grpSpPr>
          <a:xfrm>
            <a:off x="2540445" y="100900"/>
            <a:ext cx="756791" cy="756791"/>
            <a:chOff x="11408" y="24791"/>
            <a:chExt cx="1212211" cy="1212211"/>
          </a:xfrm>
        </p:grpSpPr>
        <p:sp>
          <p:nvSpPr>
            <p:cNvPr id="19" name="Star: 32 Points 18">
              <a:extLst>
                <a:ext uri="{FF2B5EF4-FFF2-40B4-BE49-F238E27FC236}">
                  <a16:creationId xmlns:a16="http://schemas.microsoft.com/office/drawing/2014/main" id="{EC28D8AC-B8C7-4314-863B-3060110F8E0F}"/>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0" name="Star: 32 Points 19">
              <a:extLst>
                <a:ext uri="{FF2B5EF4-FFF2-40B4-BE49-F238E27FC236}">
                  <a16:creationId xmlns:a16="http://schemas.microsoft.com/office/drawing/2014/main" id="{A8C78F1F-DE82-4AB2-B6B8-9D9C3DA7EA01}"/>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21" name="TextBox 20">
            <a:extLst>
              <a:ext uri="{FF2B5EF4-FFF2-40B4-BE49-F238E27FC236}">
                <a16:creationId xmlns:a16="http://schemas.microsoft.com/office/drawing/2014/main" id="{8BA51FE8-0C26-47BD-A60E-DE3CA46462AD}"/>
              </a:ext>
            </a:extLst>
          </p:cNvPr>
          <p:cNvSpPr txBox="1"/>
          <p:nvPr userDrawn="1"/>
        </p:nvSpPr>
        <p:spPr>
          <a:xfrm>
            <a:off x="2469472" y="291807"/>
            <a:ext cx="931370" cy="369332"/>
          </a:xfrm>
          <a:prstGeom prst="rect">
            <a:avLst/>
          </a:prstGeom>
          <a:noFill/>
        </p:spPr>
        <p:txBody>
          <a:bodyPr wrap="square" rtlCol="0">
            <a:spAutoFit/>
          </a:bodyPr>
          <a:lstStyle/>
          <a:p>
            <a:pPr algn="ctr"/>
            <a:r>
              <a:rPr lang="en-US" sz="900" b="1" dirty="0">
                <a:latin typeface="Georgia" panose="02040502050405020303" pitchFamily="18" charset="0"/>
                <a:ea typeface="Verdana" panose="020B0604030504040204" pitchFamily="34" charset="0"/>
              </a:rPr>
              <a:t>BONUS STATION</a:t>
            </a:r>
          </a:p>
        </p:txBody>
      </p:sp>
      <p:sp>
        <p:nvSpPr>
          <p:cNvPr id="22" name="TextBox 21">
            <a:extLst>
              <a:ext uri="{FF2B5EF4-FFF2-40B4-BE49-F238E27FC236}">
                <a16:creationId xmlns:a16="http://schemas.microsoft.com/office/drawing/2014/main" id="{F62461CE-1D39-41E0-808D-10D2E5D63F5E}"/>
              </a:ext>
            </a:extLst>
          </p:cNvPr>
          <p:cNvSpPr txBox="1"/>
          <p:nvPr userDrawn="1"/>
        </p:nvSpPr>
        <p:spPr>
          <a:xfrm>
            <a:off x="3326237" y="203016"/>
            <a:ext cx="2660205"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Challenge It! </a:t>
            </a:r>
          </a:p>
        </p:txBody>
      </p:sp>
      <p:sp>
        <p:nvSpPr>
          <p:cNvPr id="23" name="TextBox 22">
            <a:extLst>
              <a:ext uri="{FF2B5EF4-FFF2-40B4-BE49-F238E27FC236}">
                <a16:creationId xmlns:a16="http://schemas.microsoft.com/office/drawing/2014/main" id="{DB1EE803-AF01-4D71-8959-B464CE045D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13" name="Rectangle 12">
            <a:extLst>
              <a:ext uri="{FF2B5EF4-FFF2-40B4-BE49-F238E27FC236}">
                <a16:creationId xmlns:a16="http://schemas.microsoft.com/office/drawing/2014/main" id="{77A959A9-53C0-634D-BCB6-0E067AE295AB}"/>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1036818882"/>
      </p:ext>
    </p:extLst>
  </p:cSld>
  <p:clrMap bg1="lt1" tx1="dk1" bg2="lt2" tx2="dk2" accent1="accent1" accent2="accent2" accent3="accent3" accent4="accent4" accent5="accent5" accent6="accent6" hlink="hlink" folHlink="folHlink"/>
  <p:sldLayoutIdLst>
    <p:sldLayoutId id="2147483740" r:id="rId1"/>
    <p:sldLayoutId id="2147483751" r:id="rId2"/>
    <p:sldLayoutId id="2147483752" r:id="rId3"/>
    <p:sldLayoutId id="2147483753" r:id="rId4"/>
    <p:sldLayoutId id="2147483754"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29B186A4-52AF-8C4F-96F0-2532989668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118BFEE3-6B49-4A61-A092-60188F4EE6D0}"/>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2692644C-DA0D-4C24-AFBC-AA21C1D364BF}"/>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23" name="TextBox 22">
            <a:extLst>
              <a:ext uri="{FF2B5EF4-FFF2-40B4-BE49-F238E27FC236}">
                <a16:creationId xmlns:a16="http://schemas.microsoft.com/office/drawing/2014/main" id="{0FB72C23-6700-4AD5-A58E-221AF62ABBBE}"/>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8" name="Rectangle 7">
            <a:extLst>
              <a:ext uri="{FF2B5EF4-FFF2-40B4-BE49-F238E27FC236}">
                <a16:creationId xmlns:a16="http://schemas.microsoft.com/office/drawing/2014/main" id="{7A9B52A1-C7DA-9D4D-B9C0-D3B96BAAD648}"/>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871313223"/>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FEA214-F159-40E6-BCDF-25EA21EA91B0}"/>
              </a:ext>
            </a:extLst>
          </p:cNvPr>
          <p:cNvPicPr>
            <a:picLocks noChangeAspect="1"/>
          </p:cNvPicPr>
          <p:nvPr userDrawn="1"/>
        </p:nvPicPr>
        <p:blipFill>
          <a:blip r:embed="rId3" cstate="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9" name="TextBox 8">
            <a:extLst>
              <a:ext uri="{FF2B5EF4-FFF2-40B4-BE49-F238E27FC236}">
                <a16:creationId xmlns:a16="http://schemas.microsoft.com/office/drawing/2014/main" id="{34BE0222-4B4A-4AF2-862D-C8B809116B07}"/>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6" name="Rectangle 5">
            <a:extLst>
              <a:ext uri="{FF2B5EF4-FFF2-40B4-BE49-F238E27FC236}">
                <a16:creationId xmlns:a16="http://schemas.microsoft.com/office/drawing/2014/main" id="{DCEB0BEF-7D4C-0548-B005-3A7DDEECC6B0}"/>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978762563"/>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9485-F656-46A7-A493-1B5EEABE62FA}"/>
              </a:ext>
            </a:extLst>
          </p:cNvPr>
          <p:cNvPicPr>
            <a:picLocks noChangeAspect="1"/>
          </p:cNvPicPr>
          <p:nvPr userDrawn="1"/>
        </p:nvPicPr>
        <p:blipFill>
          <a:blip r:embed="rId3" cstate="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sp>
        <p:nvSpPr>
          <p:cNvPr id="8" name="TextBox 7">
            <a:extLst>
              <a:ext uri="{FF2B5EF4-FFF2-40B4-BE49-F238E27FC236}">
                <a16:creationId xmlns:a16="http://schemas.microsoft.com/office/drawing/2014/main" id="{1F0D77E1-9D46-43A8-A06A-67D48CECDAB2}"/>
              </a:ext>
            </a:extLst>
          </p:cNvPr>
          <p:cNvSpPr txBox="1"/>
          <p:nvPr userDrawn="1"/>
        </p:nvSpPr>
        <p:spPr>
          <a:xfrm>
            <a:off x="7858510" y="4934877"/>
            <a:ext cx="1388232" cy="215444"/>
          </a:xfrm>
          <a:prstGeom prst="rect">
            <a:avLst/>
          </a:prstGeom>
          <a:noFill/>
        </p:spPr>
        <p:txBody>
          <a:bodyPr wrap="square" rtlCol="0">
            <a:spAutoFit/>
          </a:bodyPr>
          <a:lstStyle/>
          <a:p>
            <a:r>
              <a:rPr lang="en-US" sz="800" dirty="0">
                <a:solidFill>
                  <a:schemeClr val="bg1">
                    <a:lumMod val="50000"/>
                  </a:schemeClr>
                </a:solidFill>
                <a:latin typeface="Verdana" panose="020B0604030504040204" pitchFamily="34" charset="0"/>
                <a:ea typeface="Verdana" panose="020B0604030504040204" pitchFamily="34" charset="0"/>
              </a:rPr>
              <a:t>© Kesler Science, LLC</a:t>
            </a:r>
          </a:p>
        </p:txBody>
      </p:sp>
    </p:spTree>
    <p:extLst>
      <p:ext uri="{BB962C8B-B14F-4D97-AF65-F5344CB8AC3E}">
        <p14:creationId xmlns:p14="http://schemas.microsoft.com/office/powerpoint/2010/main" val="23430855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180DE770-86D4-AF49-B2F3-1967CE915E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4" name="Rectangle 3">
            <a:extLst>
              <a:ext uri="{FF2B5EF4-FFF2-40B4-BE49-F238E27FC236}">
                <a16:creationId xmlns:a16="http://schemas.microsoft.com/office/drawing/2014/main" id="{0EE3D498-F6C5-4796-AFFD-7D34FA423D8C}"/>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sp>
        <p:nvSpPr>
          <p:cNvPr id="6" name="TextBox 5">
            <a:extLst>
              <a:ext uri="{FF2B5EF4-FFF2-40B4-BE49-F238E27FC236}">
                <a16:creationId xmlns:a16="http://schemas.microsoft.com/office/drawing/2014/main" id="{1694AEAB-11A7-4F94-AC0A-223874AF44D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grpSp>
        <p:nvGrpSpPr>
          <p:cNvPr id="7" name="Group 6">
            <a:extLst>
              <a:ext uri="{FF2B5EF4-FFF2-40B4-BE49-F238E27FC236}">
                <a16:creationId xmlns:a16="http://schemas.microsoft.com/office/drawing/2014/main" id="{C484789E-5D25-4C1F-901D-5CEAEBCA9A46}"/>
              </a:ext>
            </a:extLst>
          </p:cNvPr>
          <p:cNvGrpSpPr/>
          <p:nvPr userDrawn="1"/>
        </p:nvGrpSpPr>
        <p:grpSpPr>
          <a:xfrm>
            <a:off x="7782235" y="3778928"/>
            <a:ext cx="1206963" cy="1206963"/>
            <a:chOff x="11408" y="24791"/>
            <a:chExt cx="1212211" cy="1212211"/>
          </a:xfrm>
        </p:grpSpPr>
        <p:sp>
          <p:nvSpPr>
            <p:cNvPr id="8" name="Star: 32 Points 7">
              <a:extLst>
                <a:ext uri="{FF2B5EF4-FFF2-40B4-BE49-F238E27FC236}">
                  <a16:creationId xmlns:a16="http://schemas.microsoft.com/office/drawing/2014/main" id="{7072E33B-016A-420D-9B5D-C99DEABB7AD9}"/>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9" name="Star: 32 Points 8">
              <a:extLst>
                <a:ext uri="{FF2B5EF4-FFF2-40B4-BE49-F238E27FC236}">
                  <a16:creationId xmlns:a16="http://schemas.microsoft.com/office/drawing/2014/main" id="{7163AD1E-2566-4F2C-A419-14BA3E900417}"/>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10" name="TextBox 9">
            <a:extLst>
              <a:ext uri="{FF2B5EF4-FFF2-40B4-BE49-F238E27FC236}">
                <a16:creationId xmlns:a16="http://schemas.microsoft.com/office/drawing/2014/main" id="{B327E5EF-8438-4B9A-BE8A-6B0D79A5D097}"/>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11" name="TextBox 10">
            <a:extLst>
              <a:ext uri="{FF2B5EF4-FFF2-40B4-BE49-F238E27FC236}">
                <a16:creationId xmlns:a16="http://schemas.microsoft.com/office/drawing/2014/main" id="{950530EE-AD58-464D-B06D-D71E23E58DB5}"/>
              </a:ext>
            </a:extLst>
          </p:cNvPr>
          <p:cNvSpPr txBox="1"/>
          <p:nvPr userDrawn="1"/>
        </p:nvSpPr>
        <p:spPr>
          <a:xfrm>
            <a:off x="2540445" y="43658"/>
            <a:ext cx="181244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Watch It! </a:t>
            </a:r>
          </a:p>
        </p:txBody>
      </p:sp>
      <p:sp>
        <p:nvSpPr>
          <p:cNvPr id="14" name="Rectangle 13">
            <a:extLst>
              <a:ext uri="{FF2B5EF4-FFF2-40B4-BE49-F238E27FC236}">
                <a16:creationId xmlns:a16="http://schemas.microsoft.com/office/drawing/2014/main" id="{9FEB13E2-3F6D-A344-B9BF-2C64A184B5F2}"/>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185324243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drawing&#10;&#10;Description automatically generated">
            <a:extLst>
              <a:ext uri="{FF2B5EF4-FFF2-40B4-BE49-F238E27FC236}">
                <a16:creationId xmlns:a16="http://schemas.microsoft.com/office/drawing/2014/main" id="{35802B2E-A1C2-C740-9E51-7B24B2AC63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24" name="Rectangle 23">
            <a:extLst>
              <a:ext uri="{FF2B5EF4-FFF2-40B4-BE49-F238E27FC236}">
                <a16:creationId xmlns:a16="http://schemas.microsoft.com/office/drawing/2014/main" id="{748350B4-E5D4-4DFD-A262-6460FB644404}"/>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sp>
        <p:nvSpPr>
          <p:cNvPr id="21" name="Rectangle 20">
            <a:extLst>
              <a:ext uri="{FF2B5EF4-FFF2-40B4-BE49-F238E27FC236}">
                <a16:creationId xmlns:a16="http://schemas.microsoft.com/office/drawing/2014/main" id="{D2A8D552-AA6C-4145-84BC-AE5F6AC73CA9}"/>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5" name="TextBox 24">
            <a:extLst>
              <a:ext uri="{FF2B5EF4-FFF2-40B4-BE49-F238E27FC236}">
                <a16:creationId xmlns:a16="http://schemas.microsoft.com/office/drawing/2014/main" id="{27D6DF2E-36A3-409E-9058-DFDE945C1C23}"/>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pic>
        <p:nvPicPr>
          <p:cNvPr id="5" name="Picture 4">
            <a:extLst>
              <a:ext uri="{FF2B5EF4-FFF2-40B4-BE49-F238E27FC236}">
                <a16:creationId xmlns:a16="http://schemas.microsoft.com/office/drawing/2014/main" id="{FEADB8F4-B998-4B6B-9E89-0A8C5D5385B3}"/>
              </a:ext>
            </a:extLst>
          </p:cNvPr>
          <p:cNvPicPr>
            <a:picLocks noChangeAspect="1"/>
          </p:cNvPicPr>
          <p:nvPr userDrawn="1"/>
        </p:nvPicPr>
        <p:blipFill>
          <a:blip r:embed="rId6" cstate="print">
            <a:alphaModFix amt="50000"/>
            <a:extLst>
              <a:ext uri="{28A0092B-C50C-407E-A947-70E740481C1C}">
                <a14:useLocalDpi xmlns:a14="http://schemas.microsoft.com/office/drawing/2010/main" val="0"/>
              </a:ext>
            </a:extLst>
          </a:blip>
          <a:stretch>
            <a:fillRect/>
          </a:stretch>
        </p:blipFill>
        <p:spPr>
          <a:xfrm>
            <a:off x="8385717" y="100901"/>
            <a:ext cx="651049" cy="390630"/>
          </a:xfrm>
          <a:prstGeom prst="rect">
            <a:avLst/>
          </a:prstGeom>
        </p:spPr>
      </p:pic>
      <p:cxnSp>
        <p:nvCxnSpPr>
          <p:cNvPr id="15" name="Straight Connector 14">
            <a:extLst>
              <a:ext uri="{FF2B5EF4-FFF2-40B4-BE49-F238E27FC236}">
                <a16:creationId xmlns:a16="http://schemas.microsoft.com/office/drawing/2014/main" id="{AFFB8D2E-C569-45F1-942C-8E599E2D1A4C}"/>
              </a:ext>
            </a:extLst>
          </p:cNvPr>
          <p:cNvCxnSpPr>
            <a:cxnSpLocks/>
          </p:cNvCxnSpPr>
          <p:nvPr userDrawn="1"/>
        </p:nvCxnSpPr>
        <p:spPr>
          <a:xfrm>
            <a:off x="5786185" y="1237002"/>
            <a:ext cx="0" cy="3197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D68E77A-B894-4756-8C98-0B525CBA2C29}"/>
              </a:ext>
            </a:extLst>
          </p:cNvPr>
          <p:cNvGrpSpPr/>
          <p:nvPr userDrawn="1"/>
        </p:nvGrpSpPr>
        <p:grpSpPr>
          <a:xfrm>
            <a:off x="2576002" y="138238"/>
            <a:ext cx="859583" cy="857279"/>
            <a:chOff x="11408" y="24791"/>
            <a:chExt cx="1212211" cy="1212211"/>
          </a:xfrm>
        </p:grpSpPr>
        <p:sp>
          <p:nvSpPr>
            <p:cNvPr id="17" name="Star: 32 Points 16">
              <a:extLst>
                <a:ext uri="{FF2B5EF4-FFF2-40B4-BE49-F238E27FC236}">
                  <a16:creationId xmlns:a16="http://schemas.microsoft.com/office/drawing/2014/main" id="{C5D300D9-9500-4E8E-9D9A-26290DAF4DD0}"/>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8" name="Star: 32 Points 17">
              <a:extLst>
                <a:ext uri="{FF2B5EF4-FFF2-40B4-BE49-F238E27FC236}">
                  <a16:creationId xmlns:a16="http://schemas.microsoft.com/office/drawing/2014/main" id="{A34A2C73-1348-4A5A-B0B5-211D59B1AB2A}"/>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19" name="TextBox 18">
            <a:extLst>
              <a:ext uri="{FF2B5EF4-FFF2-40B4-BE49-F238E27FC236}">
                <a16:creationId xmlns:a16="http://schemas.microsoft.com/office/drawing/2014/main" id="{84FDD8F3-AA7B-4887-A850-A62AD97F7F43}"/>
              </a:ext>
            </a:extLst>
          </p:cNvPr>
          <p:cNvSpPr txBox="1"/>
          <p:nvPr userDrawn="1"/>
        </p:nvSpPr>
        <p:spPr>
          <a:xfrm>
            <a:off x="2377375" y="362500"/>
            <a:ext cx="1256835" cy="400110"/>
          </a:xfrm>
          <a:prstGeom prst="rect">
            <a:avLst/>
          </a:prstGeom>
          <a:noFill/>
        </p:spPr>
        <p:txBody>
          <a:bodyPr wrap="square" rtlCol="0">
            <a:spAutoFit/>
          </a:bodyPr>
          <a:lstStyle/>
          <a:p>
            <a:pPr algn="ctr"/>
            <a:r>
              <a:rPr lang="en-US" sz="1000" b="1" dirty="0">
                <a:latin typeface="Georgia" panose="02040502050405020303" pitchFamily="18" charset="0"/>
                <a:ea typeface="Verdana" panose="020B0604030504040204" pitchFamily="34" charset="0"/>
              </a:rPr>
              <a:t>INPUT STATION</a:t>
            </a:r>
          </a:p>
        </p:txBody>
      </p:sp>
      <p:sp>
        <p:nvSpPr>
          <p:cNvPr id="20" name="TextBox 19">
            <a:extLst>
              <a:ext uri="{FF2B5EF4-FFF2-40B4-BE49-F238E27FC236}">
                <a16:creationId xmlns:a16="http://schemas.microsoft.com/office/drawing/2014/main" id="{5C7B85DF-2677-4763-B10A-4A6165983398}"/>
              </a:ext>
            </a:extLst>
          </p:cNvPr>
          <p:cNvSpPr txBox="1"/>
          <p:nvPr userDrawn="1"/>
        </p:nvSpPr>
        <p:spPr>
          <a:xfrm>
            <a:off x="3435584" y="149569"/>
            <a:ext cx="2541908" cy="369332"/>
          </a:xfrm>
          <a:prstGeom prst="rect">
            <a:avLst/>
          </a:prstGeom>
          <a:noFill/>
        </p:spPr>
        <p:txBody>
          <a:bodyPr wrap="square" rtlCol="0">
            <a:spAutoFit/>
          </a:bodyPr>
          <a:lstStyle/>
          <a:p>
            <a:r>
              <a:rPr lang="en-US" sz="1800" b="1" dirty="0">
                <a:latin typeface="Georgia" panose="02040502050405020303" pitchFamily="18" charset="0"/>
                <a:ea typeface="Verdana" panose="020B0604030504040204" pitchFamily="34" charset="0"/>
              </a:rPr>
              <a:t>Read It! </a:t>
            </a:r>
          </a:p>
        </p:txBody>
      </p:sp>
    </p:spTree>
    <p:extLst>
      <p:ext uri="{BB962C8B-B14F-4D97-AF65-F5344CB8AC3E}">
        <p14:creationId xmlns:p14="http://schemas.microsoft.com/office/powerpoint/2010/main" val="1452793236"/>
      </p:ext>
    </p:extLst>
  </p:cSld>
  <p:clrMap bg1="lt1" tx1="dk1" bg2="lt2" tx2="dk2" accent1="accent1" accent2="accent2" accent3="accent3" accent4="accent4" accent5="accent5" accent6="accent6" hlink="hlink" folHlink="folHlink"/>
  <p:sldLayoutIdLst>
    <p:sldLayoutId id="2147483730" r:id="rId1"/>
    <p:sldLayoutId id="2147483743" r:id="rId2"/>
    <p:sldLayoutId id="2147483744"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A picture containing drawing&#10;&#10;Description automatically generated">
            <a:extLst>
              <a:ext uri="{FF2B5EF4-FFF2-40B4-BE49-F238E27FC236}">
                <a16:creationId xmlns:a16="http://schemas.microsoft.com/office/drawing/2014/main" id="{123C631D-5A75-3C4E-8CBF-1EF5D244934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9742A81C-581B-4807-BB83-3FCB249E8549}"/>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E25083A0-D482-45D9-BECD-8E86E122AAEA}"/>
              </a:ext>
            </a:extLst>
          </p:cNvPr>
          <p:cNvPicPr>
            <a:picLocks noChangeAspect="1"/>
          </p:cNvPicPr>
          <p:nvPr userDrawn="1"/>
        </p:nvPicPr>
        <p:blipFill>
          <a:blip r:embed="rId9"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9" name="Group 18">
            <a:extLst>
              <a:ext uri="{FF2B5EF4-FFF2-40B4-BE49-F238E27FC236}">
                <a16:creationId xmlns:a16="http://schemas.microsoft.com/office/drawing/2014/main" id="{5D0948DF-00FB-412A-A7A6-C74BD93A83E7}"/>
              </a:ext>
            </a:extLst>
          </p:cNvPr>
          <p:cNvGrpSpPr/>
          <p:nvPr userDrawn="1"/>
        </p:nvGrpSpPr>
        <p:grpSpPr>
          <a:xfrm>
            <a:off x="7782235" y="3778928"/>
            <a:ext cx="1206963" cy="1206963"/>
            <a:chOff x="11408" y="24791"/>
            <a:chExt cx="1212211" cy="1212211"/>
          </a:xfrm>
        </p:grpSpPr>
        <p:sp>
          <p:nvSpPr>
            <p:cNvPr id="20" name="Star: 32 Points 19">
              <a:extLst>
                <a:ext uri="{FF2B5EF4-FFF2-40B4-BE49-F238E27FC236}">
                  <a16:creationId xmlns:a16="http://schemas.microsoft.com/office/drawing/2014/main" id="{9CF3F32F-B897-41EA-A4D3-71537F27550F}"/>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1" name="Star: 32 Points 20">
              <a:extLst>
                <a:ext uri="{FF2B5EF4-FFF2-40B4-BE49-F238E27FC236}">
                  <a16:creationId xmlns:a16="http://schemas.microsoft.com/office/drawing/2014/main" id="{7C2F6486-4B63-4A3B-8624-1EDF96754366}"/>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22" name="TextBox 21">
            <a:extLst>
              <a:ext uri="{FF2B5EF4-FFF2-40B4-BE49-F238E27FC236}">
                <a16:creationId xmlns:a16="http://schemas.microsoft.com/office/drawing/2014/main" id="{0559C1AF-74DE-4BBA-94CF-37379779E059}"/>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47AA88E0-D491-455A-A2AB-7051BCEFF90F}"/>
              </a:ext>
            </a:extLst>
          </p:cNvPr>
          <p:cNvSpPr txBox="1"/>
          <p:nvPr userDrawn="1"/>
        </p:nvSpPr>
        <p:spPr>
          <a:xfrm>
            <a:off x="2540445" y="43658"/>
            <a:ext cx="2194213"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Explore It! </a:t>
            </a:r>
          </a:p>
        </p:txBody>
      </p:sp>
      <p:sp>
        <p:nvSpPr>
          <p:cNvPr id="24" name="TextBox 23">
            <a:extLst>
              <a:ext uri="{FF2B5EF4-FFF2-40B4-BE49-F238E27FC236}">
                <a16:creationId xmlns:a16="http://schemas.microsoft.com/office/drawing/2014/main" id="{EBBCEA1D-F84C-4BC9-AFFE-3E5B12D8853C}"/>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25" name="Rectangle 24">
            <a:extLst>
              <a:ext uri="{FF2B5EF4-FFF2-40B4-BE49-F238E27FC236}">
                <a16:creationId xmlns:a16="http://schemas.microsoft.com/office/drawing/2014/main" id="{45193D1A-3C72-164A-8547-1962378B1976}"/>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2855893126"/>
      </p:ext>
    </p:extLst>
  </p:cSld>
  <p:clrMap bg1="lt1" tx1="dk1" bg2="lt2" tx2="dk2" accent1="accent1" accent2="accent2" accent3="accent3" accent4="accent4" accent5="accent5" accent6="accent6" hlink="hlink" folHlink="folHlink"/>
  <p:sldLayoutIdLst>
    <p:sldLayoutId id="2147483755" r:id="rId1"/>
    <p:sldLayoutId id="2147483715" r:id="rId2"/>
    <p:sldLayoutId id="2147483765" r:id="rId3"/>
    <p:sldLayoutId id="2147483766" r:id="rId4"/>
    <p:sldLayoutId id="2147483767" r:id="rId5"/>
    <p:sldLayoutId id="2147483768"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15B0FC91-C398-2148-AF86-83DE5B8AD0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F60F7333-D367-4F15-A859-4209C3066395}"/>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F0D96999-A2F6-46C5-A3F2-7F65DA57D10A}"/>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9" name="Group 18">
            <a:extLst>
              <a:ext uri="{FF2B5EF4-FFF2-40B4-BE49-F238E27FC236}">
                <a16:creationId xmlns:a16="http://schemas.microsoft.com/office/drawing/2014/main" id="{B745F209-3F70-4BC4-92C7-514E33448A54}"/>
              </a:ext>
            </a:extLst>
          </p:cNvPr>
          <p:cNvGrpSpPr/>
          <p:nvPr userDrawn="1"/>
        </p:nvGrpSpPr>
        <p:grpSpPr>
          <a:xfrm>
            <a:off x="7782235" y="3778928"/>
            <a:ext cx="1206963" cy="1206963"/>
            <a:chOff x="11408" y="24791"/>
            <a:chExt cx="1212211" cy="1212211"/>
          </a:xfrm>
        </p:grpSpPr>
        <p:sp>
          <p:nvSpPr>
            <p:cNvPr id="20" name="Star: 32 Points 19">
              <a:extLst>
                <a:ext uri="{FF2B5EF4-FFF2-40B4-BE49-F238E27FC236}">
                  <a16:creationId xmlns:a16="http://schemas.microsoft.com/office/drawing/2014/main" id="{499B24D7-755C-451A-B861-24F67C6E846D}"/>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1" name="Star: 32 Points 20">
              <a:extLst>
                <a:ext uri="{FF2B5EF4-FFF2-40B4-BE49-F238E27FC236}">
                  <a16:creationId xmlns:a16="http://schemas.microsoft.com/office/drawing/2014/main" id="{9C70629F-41C2-4CAB-AE88-AAFBD56246F7}"/>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22" name="TextBox 21">
            <a:extLst>
              <a:ext uri="{FF2B5EF4-FFF2-40B4-BE49-F238E27FC236}">
                <a16:creationId xmlns:a16="http://schemas.microsoft.com/office/drawing/2014/main" id="{07D8D7A8-162C-484F-97DB-579D70400F3F}"/>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INPUT STATION</a:t>
            </a:r>
          </a:p>
        </p:txBody>
      </p:sp>
      <p:sp>
        <p:nvSpPr>
          <p:cNvPr id="23" name="TextBox 22">
            <a:extLst>
              <a:ext uri="{FF2B5EF4-FFF2-40B4-BE49-F238E27FC236}">
                <a16:creationId xmlns:a16="http://schemas.microsoft.com/office/drawing/2014/main" id="{618B8CA9-F2EB-44C1-A260-71C0A852C3E5}"/>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Research It! </a:t>
            </a:r>
          </a:p>
        </p:txBody>
      </p:sp>
      <p:sp>
        <p:nvSpPr>
          <p:cNvPr id="24" name="TextBox 23">
            <a:extLst>
              <a:ext uri="{FF2B5EF4-FFF2-40B4-BE49-F238E27FC236}">
                <a16:creationId xmlns:a16="http://schemas.microsoft.com/office/drawing/2014/main" id="{CAB2D8E7-4176-4A8E-9283-4C342DA8A475}"/>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13" name="Rectangle 12">
            <a:extLst>
              <a:ext uri="{FF2B5EF4-FFF2-40B4-BE49-F238E27FC236}">
                <a16:creationId xmlns:a16="http://schemas.microsoft.com/office/drawing/2014/main" id="{67BFEEC2-A79B-FC4A-A65D-CAAD3F770C1F}"/>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342034880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8D544277-8C0E-FF4F-9953-97A7F5432B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7" name="Rectangle 16">
            <a:extLst>
              <a:ext uri="{FF2B5EF4-FFF2-40B4-BE49-F238E27FC236}">
                <a16:creationId xmlns:a16="http://schemas.microsoft.com/office/drawing/2014/main" id="{EBF74850-549D-43CB-8D3D-9249A51F551B}"/>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8" name="Picture 17">
            <a:extLst>
              <a:ext uri="{FF2B5EF4-FFF2-40B4-BE49-F238E27FC236}">
                <a16:creationId xmlns:a16="http://schemas.microsoft.com/office/drawing/2014/main" id="{02347962-2875-4861-BBBC-4708BB61A2F3}"/>
              </a:ext>
            </a:extLst>
          </p:cNvPr>
          <p:cNvPicPr>
            <a:picLocks noChangeAspect="1"/>
          </p:cNvPicPr>
          <p:nvPr userDrawn="1"/>
        </p:nvPicPr>
        <p:blipFill>
          <a:blip r:embed="rId6"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9" name="Group 18">
            <a:extLst>
              <a:ext uri="{FF2B5EF4-FFF2-40B4-BE49-F238E27FC236}">
                <a16:creationId xmlns:a16="http://schemas.microsoft.com/office/drawing/2014/main" id="{9794BE3E-4722-407B-852F-6CFE6D9ECD2C}"/>
              </a:ext>
            </a:extLst>
          </p:cNvPr>
          <p:cNvGrpSpPr/>
          <p:nvPr userDrawn="1"/>
        </p:nvGrpSpPr>
        <p:grpSpPr>
          <a:xfrm>
            <a:off x="7782235" y="3778928"/>
            <a:ext cx="1206963" cy="1206963"/>
            <a:chOff x="11408" y="24791"/>
            <a:chExt cx="1212211" cy="1212211"/>
          </a:xfrm>
        </p:grpSpPr>
        <p:sp>
          <p:nvSpPr>
            <p:cNvPr id="20" name="Star: 32 Points 19">
              <a:extLst>
                <a:ext uri="{FF2B5EF4-FFF2-40B4-BE49-F238E27FC236}">
                  <a16:creationId xmlns:a16="http://schemas.microsoft.com/office/drawing/2014/main" id="{F9C2F684-A022-43AD-99DB-3FDE003F5FC3}"/>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1" name="Star: 32 Points 20">
              <a:extLst>
                <a:ext uri="{FF2B5EF4-FFF2-40B4-BE49-F238E27FC236}">
                  <a16:creationId xmlns:a16="http://schemas.microsoft.com/office/drawing/2014/main" id="{60E7EFB1-3A3B-4BCB-B442-3169AC93D735}"/>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22" name="TextBox 21">
            <a:extLst>
              <a:ext uri="{FF2B5EF4-FFF2-40B4-BE49-F238E27FC236}">
                <a16:creationId xmlns:a16="http://schemas.microsoft.com/office/drawing/2014/main" id="{67109736-69B5-4C3F-AEAB-8FFB2E0C5142}"/>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3" name="TextBox 22">
            <a:extLst>
              <a:ext uri="{FF2B5EF4-FFF2-40B4-BE49-F238E27FC236}">
                <a16:creationId xmlns:a16="http://schemas.microsoft.com/office/drawing/2014/main" id="{2A206A64-640D-4343-8DB5-B2F6F3F4144B}"/>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Write It! </a:t>
            </a:r>
          </a:p>
        </p:txBody>
      </p:sp>
      <p:sp>
        <p:nvSpPr>
          <p:cNvPr id="24" name="TextBox 23">
            <a:extLst>
              <a:ext uri="{FF2B5EF4-FFF2-40B4-BE49-F238E27FC236}">
                <a16:creationId xmlns:a16="http://schemas.microsoft.com/office/drawing/2014/main" id="{D5D33C45-833F-4E37-AA18-B427ED96C43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13" name="Rectangle 12">
            <a:extLst>
              <a:ext uri="{FF2B5EF4-FFF2-40B4-BE49-F238E27FC236}">
                <a16:creationId xmlns:a16="http://schemas.microsoft.com/office/drawing/2014/main" id="{4B4D4FD2-8D84-104C-86B7-D3BFC979DF3E}"/>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82960510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2EBAE0D7-C46F-994C-964F-EDFA8F3A280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98C7A68C-07F2-4E51-9581-FDAF257A923F}"/>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013C547A-3D0C-43CE-8C46-8212D0815E95}"/>
              </a:ext>
            </a:extLst>
          </p:cNvPr>
          <p:cNvPicPr>
            <a:picLocks noChangeAspect="1"/>
          </p:cNvPicPr>
          <p:nvPr userDrawn="1"/>
        </p:nvPicPr>
        <p:blipFill>
          <a:blip r:embed="rId4"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8" name="Group 17">
            <a:extLst>
              <a:ext uri="{FF2B5EF4-FFF2-40B4-BE49-F238E27FC236}">
                <a16:creationId xmlns:a16="http://schemas.microsoft.com/office/drawing/2014/main" id="{0EB70FCD-0407-4880-8C1B-B9BBE850359A}"/>
              </a:ext>
            </a:extLst>
          </p:cNvPr>
          <p:cNvGrpSpPr/>
          <p:nvPr userDrawn="1"/>
        </p:nvGrpSpPr>
        <p:grpSpPr>
          <a:xfrm>
            <a:off x="2540444" y="114693"/>
            <a:ext cx="688154" cy="688154"/>
            <a:chOff x="11408" y="24791"/>
            <a:chExt cx="1212211" cy="1212211"/>
          </a:xfrm>
        </p:grpSpPr>
        <p:sp>
          <p:nvSpPr>
            <p:cNvPr id="19" name="Star: 32 Points 18">
              <a:extLst>
                <a:ext uri="{FF2B5EF4-FFF2-40B4-BE49-F238E27FC236}">
                  <a16:creationId xmlns:a16="http://schemas.microsoft.com/office/drawing/2014/main" id="{88E757B1-9EEB-4E9C-B116-4D9847B9C205}"/>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Verdana" panose="020B0604030504040204" pitchFamily="34" charset="0"/>
              </a:endParaRPr>
            </a:p>
          </p:txBody>
        </p:sp>
        <p:sp>
          <p:nvSpPr>
            <p:cNvPr id="20" name="Star: 32 Points 19">
              <a:extLst>
                <a:ext uri="{FF2B5EF4-FFF2-40B4-BE49-F238E27FC236}">
                  <a16:creationId xmlns:a16="http://schemas.microsoft.com/office/drawing/2014/main" id="{0EF2FB67-5FF5-43B1-A01D-93195C47BB4E}"/>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Verdana" panose="020B0604030504040204" pitchFamily="34" charset="0"/>
              </a:endParaRPr>
            </a:p>
          </p:txBody>
        </p:sp>
      </p:grpSp>
      <p:sp>
        <p:nvSpPr>
          <p:cNvPr id="21" name="TextBox 20">
            <a:extLst>
              <a:ext uri="{FF2B5EF4-FFF2-40B4-BE49-F238E27FC236}">
                <a16:creationId xmlns:a16="http://schemas.microsoft.com/office/drawing/2014/main" id="{0445DF46-8EEC-4A4E-A419-2BE554F31E94}"/>
              </a:ext>
            </a:extLst>
          </p:cNvPr>
          <p:cNvSpPr txBox="1"/>
          <p:nvPr userDrawn="1"/>
        </p:nvSpPr>
        <p:spPr>
          <a:xfrm>
            <a:off x="2470575" y="293719"/>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66168122-476F-446B-9E49-F5C181E6CE5E}"/>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Organize It!</a:t>
            </a:r>
          </a:p>
        </p:txBody>
      </p:sp>
      <p:sp>
        <p:nvSpPr>
          <p:cNvPr id="23" name="TextBox 22">
            <a:extLst>
              <a:ext uri="{FF2B5EF4-FFF2-40B4-BE49-F238E27FC236}">
                <a16:creationId xmlns:a16="http://schemas.microsoft.com/office/drawing/2014/main" id="{B1655015-BC2E-469C-B826-67A813BDBDF9}"/>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13" name="Rectangle 12">
            <a:extLst>
              <a:ext uri="{FF2B5EF4-FFF2-40B4-BE49-F238E27FC236}">
                <a16:creationId xmlns:a16="http://schemas.microsoft.com/office/drawing/2014/main" id="{8D5D0E6D-B3C6-9A40-874C-5DA8E145C7C7}"/>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1265460953"/>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A picture containing drawing&#10;&#10;Description automatically generated">
            <a:extLst>
              <a:ext uri="{FF2B5EF4-FFF2-40B4-BE49-F238E27FC236}">
                <a16:creationId xmlns:a16="http://schemas.microsoft.com/office/drawing/2014/main" id="{4923FAF8-5C43-C245-BC03-90E40E989C5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67DBB171-7388-4994-83AE-B8107DCC0A47}"/>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1CEFC884-385F-4E9B-9A00-0A2808312B93}"/>
              </a:ext>
            </a:extLst>
          </p:cNvPr>
          <p:cNvPicPr>
            <a:picLocks noChangeAspect="1"/>
          </p:cNvPicPr>
          <p:nvPr userDrawn="1"/>
        </p:nvPicPr>
        <p:blipFill>
          <a:blip r:embed="rId5"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2" name="Group 11">
            <a:extLst>
              <a:ext uri="{FF2B5EF4-FFF2-40B4-BE49-F238E27FC236}">
                <a16:creationId xmlns:a16="http://schemas.microsoft.com/office/drawing/2014/main" id="{2C3E3247-5A7F-4EC5-A0D5-EB047398AFF7}"/>
              </a:ext>
            </a:extLst>
          </p:cNvPr>
          <p:cNvGrpSpPr/>
          <p:nvPr userDrawn="1"/>
        </p:nvGrpSpPr>
        <p:grpSpPr>
          <a:xfrm>
            <a:off x="2540444" y="114693"/>
            <a:ext cx="688154" cy="688154"/>
            <a:chOff x="11408" y="24791"/>
            <a:chExt cx="1212211" cy="1212211"/>
          </a:xfrm>
        </p:grpSpPr>
        <p:sp>
          <p:nvSpPr>
            <p:cNvPr id="13" name="Star: 32 Points 12">
              <a:extLst>
                <a:ext uri="{FF2B5EF4-FFF2-40B4-BE49-F238E27FC236}">
                  <a16:creationId xmlns:a16="http://schemas.microsoft.com/office/drawing/2014/main" id="{E939C80A-7386-479D-976B-62111B5D1010}"/>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Verdana" panose="020B0604030504040204" pitchFamily="34" charset="0"/>
              </a:endParaRPr>
            </a:p>
          </p:txBody>
        </p:sp>
        <p:sp>
          <p:nvSpPr>
            <p:cNvPr id="24" name="Star: 32 Points 23">
              <a:extLst>
                <a:ext uri="{FF2B5EF4-FFF2-40B4-BE49-F238E27FC236}">
                  <a16:creationId xmlns:a16="http://schemas.microsoft.com/office/drawing/2014/main" id="{BA36654E-EF1E-49C4-BA68-60BCAF4EA48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Verdana" panose="020B0604030504040204" pitchFamily="34" charset="0"/>
              </a:endParaRPr>
            </a:p>
          </p:txBody>
        </p:sp>
      </p:grpSp>
      <p:sp>
        <p:nvSpPr>
          <p:cNvPr id="25" name="TextBox 24">
            <a:extLst>
              <a:ext uri="{FF2B5EF4-FFF2-40B4-BE49-F238E27FC236}">
                <a16:creationId xmlns:a16="http://schemas.microsoft.com/office/drawing/2014/main" id="{7EFE832A-52C7-4A3D-814E-1C8FBF8C7647}"/>
              </a:ext>
            </a:extLst>
          </p:cNvPr>
          <p:cNvSpPr txBox="1"/>
          <p:nvPr userDrawn="1"/>
        </p:nvSpPr>
        <p:spPr>
          <a:xfrm>
            <a:off x="2470575" y="293719"/>
            <a:ext cx="846898" cy="338554"/>
          </a:xfrm>
          <a:prstGeom prst="rect">
            <a:avLst/>
          </a:prstGeom>
          <a:noFill/>
        </p:spPr>
        <p:txBody>
          <a:bodyPr wrap="square" rtlCol="0">
            <a:spAutoFit/>
          </a:bodyPr>
          <a:lstStyle/>
          <a:p>
            <a:pPr algn="ctr"/>
            <a:r>
              <a:rPr lang="en-US" sz="800" b="1" dirty="0">
                <a:latin typeface="Georgia" panose="02040502050405020303" pitchFamily="18" charset="0"/>
                <a:ea typeface="Verdana" panose="020B0604030504040204" pitchFamily="34" charset="0"/>
              </a:rPr>
              <a:t>OUTPUT STATION</a:t>
            </a:r>
          </a:p>
        </p:txBody>
      </p:sp>
      <p:sp>
        <p:nvSpPr>
          <p:cNvPr id="26" name="TextBox 25">
            <a:extLst>
              <a:ext uri="{FF2B5EF4-FFF2-40B4-BE49-F238E27FC236}">
                <a16:creationId xmlns:a16="http://schemas.microsoft.com/office/drawing/2014/main" id="{4015FEC5-0750-439E-869F-F9D1877425F3}"/>
              </a:ext>
            </a:extLst>
          </p:cNvPr>
          <p:cNvSpPr txBox="1"/>
          <p:nvPr userDrawn="1"/>
        </p:nvSpPr>
        <p:spPr>
          <a:xfrm>
            <a:off x="3297368" y="227937"/>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Illustrate It!</a:t>
            </a:r>
          </a:p>
        </p:txBody>
      </p:sp>
      <p:sp>
        <p:nvSpPr>
          <p:cNvPr id="18" name="Rectangle 17">
            <a:extLst>
              <a:ext uri="{FF2B5EF4-FFF2-40B4-BE49-F238E27FC236}">
                <a16:creationId xmlns:a16="http://schemas.microsoft.com/office/drawing/2014/main" id="{CA3BCA46-6F42-5945-8E72-6A13F19B1B6E}"/>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2170103054"/>
      </p:ext>
    </p:extLst>
  </p:cSld>
  <p:clrMap bg1="lt1" tx1="dk1" bg2="lt2" tx2="dk2" accent1="accent1" accent2="accent2" accent3="accent3" accent4="accent4" accent5="accent5" accent6="accent6" hlink="hlink" folHlink="folHlink"/>
  <p:sldLayoutIdLst>
    <p:sldLayoutId id="2147483736" r:id="rId1"/>
    <p:sldLayoutId id="2147483749"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drawing&#10;&#10;Description automatically generated">
            <a:extLst>
              <a:ext uri="{FF2B5EF4-FFF2-40B4-BE49-F238E27FC236}">
                <a16:creationId xmlns:a16="http://schemas.microsoft.com/office/drawing/2014/main" id="{2AF6EA43-8AFB-354C-BE0F-35BF86D55C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06408" y="0"/>
            <a:ext cx="6737592" cy="5143500"/>
          </a:xfrm>
          <a:prstGeom prst="rect">
            <a:avLst/>
          </a:prstGeom>
        </p:spPr>
      </p:pic>
      <p:sp>
        <p:nvSpPr>
          <p:cNvPr id="16" name="Rectangle 15">
            <a:extLst>
              <a:ext uri="{FF2B5EF4-FFF2-40B4-BE49-F238E27FC236}">
                <a16:creationId xmlns:a16="http://schemas.microsoft.com/office/drawing/2014/main" id="{B5B38E8D-7E9E-47A2-A267-7DEB7FC5F056}"/>
              </a:ext>
            </a:extLst>
          </p:cNvPr>
          <p:cNvSpPr/>
          <p:nvPr userDrawn="1"/>
        </p:nvSpPr>
        <p:spPr>
          <a:xfrm>
            <a:off x="2540446" y="100901"/>
            <a:ext cx="6501162" cy="4926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latin typeface="Verdana" panose="020B0604030504040204" pitchFamily="34" charset="0"/>
            </a:endParaRPr>
          </a:p>
        </p:txBody>
      </p:sp>
      <p:pic>
        <p:nvPicPr>
          <p:cNvPr id="17" name="Picture 16">
            <a:extLst>
              <a:ext uri="{FF2B5EF4-FFF2-40B4-BE49-F238E27FC236}">
                <a16:creationId xmlns:a16="http://schemas.microsoft.com/office/drawing/2014/main" id="{3E7E38A6-D1CC-49DF-A64D-A5B3E485A65E}"/>
              </a:ext>
            </a:extLst>
          </p:cNvPr>
          <p:cNvPicPr>
            <a:picLocks noChangeAspect="1"/>
          </p:cNvPicPr>
          <p:nvPr userDrawn="1"/>
        </p:nvPicPr>
        <p:blipFill>
          <a:blip r:embed="rId5" cstate="print">
            <a:alphaModFix amt="50000"/>
            <a:extLst>
              <a:ext uri="{28A0092B-C50C-407E-A947-70E740481C1C}">
                <a14:useLocalDpi xmlns:a14="http://schemas.microsoft.com/office/drawing/2010/main" val="0"/>
              </a:ext>
            </a:extLst>
          </a:blip>
          <a:stretch>
            <a:fillRect/>
          </a:stretch>
        </p:blipFill>
        <p:spPr>
          <a:xfrm>
            <a:off x="8338149" y="114693"/>
            <a:ext cx="651049" cy="390630"/>
          </a:xfrm>
          <a:prstGeom prst="rect">
            <a:avLst/>
          </a:prstGeom>
        </p:spPr>
      </p:pic>
      <p:grpSp>
        <p:nvGrpSpPr>
          <p:cNvPr id="18" name="Group 17">
            <a:extLst>
              <a:ext uri="{FF2B5EF4-FFF2-40B4-BE49-F238E27FC236}">
                <a16:creationId xmlns:a16="http://schemas.microsoft.com/office/drawing/2014/main" id="{37D1DFFD-7844-4B62-8F90-673811B9BED7}"/>
              </a:ext>
            </a:extLst>
          </p:cNvPr>
          <p:cNvGrpSpPr/>
          <p:nvPr userDrawn="1"/>
        </p:nvGrpSpPr>
        <p:grpSpPr>
          <a:xfrm>
            <a:off x="7782235" y="3778928"/>
            <a:ext cx="1206963" cy="1206963"/>
            <a:chOff x="11408" y="24791"/>
            <a:chExt cx="1212211" cy="1212211"/>
          </a:xfrm>
        </p:grpSpPr>
        <p:sp>
          <p:nvSpPr>
            <p:cNvPr id="19" name="Star: 32 Points 18">
              <a:extLst>
                <a:ext uri="{FF2B5EF4-FFF2-40B4-BE49-F238E27FC236}">
                  <a16:creationId xmlns:a16="http://schemas.microsoft.com/office/drawing/2014/main" id="{8DFF0D37-2E0B-48AC-A2E7-44A92C7BD84B}"/>
                </a:ext>
              </a:extLst>
            </p:cNvPr>
            <p:cNvSpPr/>
            <p:nvPr userDrawn="1"/>
          </p:nvSpPr>
          <p:spPr>
            <a:xfrm>
              <a:off x="11408" y="24791"/>
              <a:ext cx="1212211" cy="1212211"/>
            </a:xfrm>
            <a:prstGeom prst="star32">
              <a:avLst>
                <a:gd name="adj" fmla="val 44591"/>
              </a:avLst>
            </a:prstGeom>
            <a:solidFill>
              <a:srgbClr val="990033"/>
            </a:solidFill>
            <a:ln>
              <a:solidFill>
                <a:srgbClr val="FFFF00"/>
              </a:solidFill>
            </a:ln>
            <a:effectLst>
              <a:outerShdw blurRad="50800" dist="381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0" name="Star: 32 Points 19">
              <a:extLst>
                <a:ext uri="{FF2B5EF4-FFF2-40B4-BE49-F238E27FC236}">
                  <a16:creationId xmlns:a16="http://schemas.microsoft.com/office/drawing/2014/main" id="{B0A4844E-DF3D-4606-9529-7E7BDF5CD853}"/>
                </a:ext>
              </a:extLst>
            </p:cNvPr>
            <p:cNvSpPr/>
            <p:nvPr userDrawn="1"/>
          </p:nvSpPr>
          <p:spPr>
            <a:xfrm>
              <a:off x="57863" y="71246"/>
              <a:ext cx="1119301" cy="1119301"/>
            </a:xfrm>
            <a:prstGeom prst="star32">
              <a:avLst>
                <a:gd name="adj" fmla="val 4423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grpSp>
      <p:sp>
        <p:nvSpPr>
          <p:cNvPr id="21" name="TextBox 20">
            <a:extLst>
              <a:ext uri="{FF2B5EF4-FFF2-40B4-BE49-F238E27FC236}">
                <a16:creationId xmlns:a16="http://schemas.microsoft.com/office/drawing/2014/main" id="{DC900CF3-3CBB-4D04-A8BA-EC0923D09638}"/>
              </a:ext>
            </a:extLst>
          </p:cNvPr>
          <p:cNvSpPr txBox="1"/>
          <p:nvPr userDrawn="1"/>
        </p:nvSpPr>
        <p:spPr>
          <a:xfrm>
            <a:off x="7643932" y="4157022"/>
            <a:ext cx="1485387" cy="461665"/>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rPr>
              <a:t>OUTPUT STATION</a:t>
            </a:r>
          </a:p>
        </p:txBody>
      </p:sp>
      <p:sp>
        <p:nvSpPr>
          <p:cNvPr id="22" name="TextBox 21">
            <a:extLst>
              <a:ext uri="{FF2B5EF4-FFF2-40B4-BE49-F238E27FC236}">
                <a16:creationId xmlns:a16="http://schemas.microsoft.com/office/drawing/2014/main" id="{D828FF26-62B5-43F7-AD79-56D3BC8653C1}"/>
              </a:ext>
            </a:extLst>
          </p:cNvPr>
          <p:cNvSpPr txBox="1"/>
          <p:nvPr userDrawn="1"/>
        </p:nvSpPr>
        <p:spPr>
          <a:xfrm>
            <a:off x="2540445" y="43658"/>
            <a:ext cx="2154647" cy="461665"/>
          </a:xfrm>
          <a:prstGeom prst="rect">
            <a:avLst/>
          </a:prstGeom>
          <a:noFill/>
        </p:spPr>
        <p:txBody>
          <a:bodyPr wrap="square" rtlCol="0">
            <a:spAutoFit/>
          </a:bodyPr>
          <a:lstStyle/>
          <a:p>
            <a:r>
              <a:rPr lang="en-US" sz="2400" b="1" dirty="0">
                <a:latin typeface="Georgia" panose="02040502050405020303" pitchFamily="18" charset="0"/>
                <a:ea typeface="Verdana" panose="020B0604030504040204" pitchFamily="34" charset="0"/>
              </a:rPr>
              <a:t>Assess It! </a:t>
            </a:r>
          </a:p>
        </p:txBody>
      </p:sp>
      <p:sp>
        <p:nvSpPr>
          <p:cNvPr id="23" name="TextBox 22">
            <a:extLst>
              <a:ext uri="{FF2B5EF4-FFF2-40B4-BE49-F238E27FC236}">
                <a16:creationId xmlns:a16="http://schemas.microsoft.com/office/drawing/2014/main" id="{7D0172B0-FBF6-478E-8CDD-EF2E971BA907}"/>
              </a:ext>
            </a:extLst>
          </p:cNvPr>
          <p:cNvSpPr txBox="1"/>
          <p:nvPr userDrawn="1"/>
        </p:nvSpPr>
        <p:spPr>
          <a:xfrm>
            <a:off x="8111947" y="4993332"/>
            <a:ext cx="1388232" cy="184666"/>
          </a:xfrm>
          <a:prstGeom prst="rect">
            <a:avLst/>
          </a:prstGeom>
          <a:noFill/>
        </p:spPr>
        <p:txBody>
          <a:bodyPr wrap="square" rtlCol="0">
            <a:spAutoFit/>
          </a:bodyPr>
          <a:lstStyle/>
          <a:p>
            <a:r>
              <a:rPr lang="en-US" sz="600" dirty="0">
                <a:solidFill>
                  <a:schemeClr val="bg1">
                    <a:lumMod val="50000"/>
                  </a:schemeClr>
                </a:solidFill>
                <a:latin typeface="Verdana" panose="020B0604030504040204" pitchFamily="34" charset="0"/>
                <a:ea typeface="Verdana" panose="020B0604030504040204" pitchFamily="34" charset="0"/>
              </a:rPr>
              <a:t>© Kesler Science, LLC</a:t>
            </a:r>
          </a:p>
        </p:txBody>
      </p:sp>
      <p:sp>
        <p:nvSpPr>
          <p:cNvPr id="13" name="Rectangle 12">
            <a:extLst>
              <a:ext uri="{FF2B5EF4-FFF2-40B4-BE49-F238E27FC236}">
                <a16:creationId xmlns:a16="http://schemas.microsoft.com/office/drawing/2014/main" id="{35BF2CB9-D8A7-474C-AFA9-F87E80E4B871}"/>
              </a:ext>
            </a:extLst>
          </p:cNvPr>
          <p:cNvSpPr/>
          <p:nvPr userDrawn="1"/>
        </p:nvSpPr>
        <p:spPr>
          <a:xfrm>
            <a:off x="0" y="1"/>
            <a:ext cx="2438055" cy="5143500"/>
          </a:xfrm>
          <a:prstGeom prst="rect">
            <a:avLst/>
          </a:prstGeom>
          <a:solidFill>
            <a:srgbClr val="FF7C80">
              <a:alpha val="3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Tree>
    <p:extLst>
      <p:ext uri="{BB962C8B-B14F-4D97-AF65-F5344CB8AC3E}">
        <p14:creationId xmlns:p14="http://schemas.microsoft.com/office/powerpoint/2010/main" val="265831760"/>
      </p:ext>
    </p:extLst>
  </p:cSld>
  <p:clrMap bg1="lt1" tx1="dk1" bg2="lt2" tx2="dk2" accent1="accent1" accent2="accent2" accent3="accent3" accent4="accent4" accent5="accent5" accent6="accent6" hlink="hlink" folHlink="folHlink"/>
  <p:sldLayoutIdLst>
    <p:sldLayoutId id="2147483738" r:id="rId1"/>
    <p:sldLayoutId id="2147483750"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36.png"/><Relationship Id="rId18" Type="http://schemas.openxmlformats.org/officeDocument/2006/relationships/slide" Target="slide21.xml"/><Relationship Id="rId3" Type="http://schemas.openxmlformats.org/officeDocument/2006/relationships/image" Target="../media/image29.svg"/><Relationship Id="rId21" Type="http://schemas.openxmlformats.org/officeDocument/2006/relationships/image" Target="../media/image40.png"/><Relationship Id="rId7" Type="http://schemas.openxmlformats.org/officeDocument/2006/relationships/image" Target="../media/image33.svg"/><Relationship Id="rId12" Type="http://schemas.openxmlformats.org/officeDocument/2006/relationships/slide" Target="slide2.xml"/><Relationship Id="rId17" Type="http://schemas.openxmlformats.org/officeDocument/2006/relationships/image" Target="../media/image38.png"/><Relationship Id="rId25" Type="http://schemas.openxmlformats.org/officeDocument/2006/relationships/image" Target="../media/image42.png"/><Relationship Id="rId2" Type="http://schemas.openxmlformats.org/officeDocument/2006/relationships/image" Target="../media/image28.png"/><Relationship Id="rId16" Type="http://schemas.openxmlformats.org/officeDocument/2006/relationships/slide" Target="slide3.xml"/><Relationship Id="rId20"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5.png"/><Relationship Id="rId24" Type="http://schemas.openxmlformats.org/officeDocument/2006/relationships/slide" Target="slide14.xml"/><Relationship Id="rId5" Type="http://schemas.openxmlformats.org/officeDocument/2006/relationships/image" Target="../media/image31.svg"/><Relationship Id="rId15" Type="http://schemas.openxmlformats.org/officeDocument/2006/relationships/image" Target="../media/image37.png"/><Relationship Id="rId23" Type="http://schemas.openxmlformats.org/officeDocument/2006/relationships/image" Target="../media/image41.png"/><Relationship Id="rId10" Type="http://schemas.openxmlformats.org/officeDocument/2006/relationships/slide" Target="slide19.xml"/><Relationship Id="rId19"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slide" Target="slide16.xml"/><Relationship Id="rId22" Type="http://schemas.openxmlformats.org/officeDocument/2006/relationships/slide" Target="slide13.xml"/></Relationships>
</file>

<file path=ppt/slides/_rels/slide1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faculty.icc.edu/easc111lab/labs/labb/bminerals.html" TargetMode="External"/><Relationship Id="rId2" Type="http://schemas.openxmlformats.org/officeDocument/2006/relationships/slide" Target="slide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0BxOms4hIDvR3TmxEcHJWV2xzTkU/view" TargetMode="External"/><Relationship Id="rId2" Type="http://schemas.openxmlformats.org/officeDocument/2006/relationships/slide" Target="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2.xml"/><Relationship Id="rId1" Type="http://schemas.openxmlformats.org/officeDocument/2006/relationships/slideLayout" Target="../slideLayouts/slideLayout23.xml"/><Relationship Id="rId5" Type="http://schemas.openxmlformats.org/officeDocument/2006/relationships/slide" Target="slide25.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1.xml"/><Relationship Id="rId1" Type="http://schemas.openxmlformats.org/officeDocument/2006/relationships/slideLayout" Target="../slideLayouts/slideLayout24.xml"/><Relationship Id="rId4" Type="http://schemas.openxmlformats.org/officeDocument/2006/relationships/hyperlink" Target="https://kids.nationalgeographic.com/games/quizzes/quiz-whiz-rocks-minerals/"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raphic 68" descr="Checkmark">
            <a:extLst>
              <a:ext uri="{FF2B5EF4-FFF2-40B4-BE49-F238E27FC236}">
                <a16:creationId xmlns:a16="http://schemas.microsoft.com/office/drawing/2014/main" id="{6450605A-4ABC-4FBB-B7FB-62007FFB69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5274" y="2277589"/>
            <a:ext cx="252847" cy="252847"/>
          </a:xfrm>
          <a:prstGeom prst="rect">
            <a:avLst/>
          </a:prstGeom>
        </p:spPr>
      </p:pic>
      <p:pic>
        <p:nvPicPr>
          <p:cNvPr id="71" name="Graphic 70" descr="Checkmark">
            <a:extLst>
              <a:ext uri="{FF2B5EF4-FFF2-40B4-BE49-F238E27FC236}">
                <a16:creationId xmlns:a16="http://schemas.microsoft.com/office/drawing/2014/main" id="{835F08E9-CBAD-4176-AAF7-88487B6E0C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520" y="3398136"/>
            <a:ext cx="252847" cy="252847"/>
          </a:xfrm>
          <a:prstGeom prst="rect">
            <a:avLst/>
          </a:prstGeom>
        </p:spPr>
      </p:pic>
      <p:pic>
        <p:nvPicPr>
          <p:cNvPr id="73" name="Graphic 72" descr="Checkmark">
            <a:extLst>
              <a:ext uri="{FF2B5EF4-FFF2-40B4-BE49-F238E27FC236}">
                <a16:creationId xmlns:a16="http://schemas.microsoft.com/office/drawing/2014/main" id="{75F685B9-D2A0-4189-A335-848DB7584FE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4935" y="3410551"/>
            <a:ext cx="252847" cy="252847"/>
          </a:xfrm>
          <a:prstGeom prst="rect">
            <a:avLst/>
          </a:prstGeom>
        </p:spPr>
      </p:pic>
      <p:pic>
        <p:nvPicPr>
          <p:cNvPr id="75" name="Graphic 74" descr="Checkmark">
            <a:extLst>
              <a:ext uri="{FF2B5EF4-FFF2-40B4-BE49-F238E27FC236}">
                <a16:creationId xmlns:a16="http://schemas.microsoft.com/office/drawing/2014/main" id="{3D8A4352-E137-4089-BC68-6579119824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1812" y="2279314"/>
            <a:ext cx="252847" cy="252847"/>
          </a:xfrm>
          <a:prstGeom prst="rect">
            <a:avLst/>
          </a:prstGeom>
        </p:spPr>
      </p:pic>
      <p:pic>
        <p:nvPicPr>
          <p:cNvPr id="77" name="Graphic 76" descr="Checkmark">
            <a:extLst>
              <a:ext uri="{FF2B5EF4-FFF2-40B4-BE49-F238E27FC236}">
                <a16:creationId xmlns:a16="http://schemas.microsoft.com/office/drawing/2014/main" id="{03B8B71E-3104-43D5-9800-8FDE2262F49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008" y="1984698"/>
            <a:ext cx="252847" cy="252847"/>
          </a:xfrm>
          <a:prstGeom prst="rect">
            <a:avLst/>
          </a:prstGeom>
        </p:spPr>
      </p:pic>
      <p:pic>
        <p:nvPicPr>
          <p:cNvPr id="79" name="Graphic 78" descr="Checkmark">
            <a:extLst>
              <a:ext uri="{FF2B5EF4-FFF2-40B4-BE49-F238E27FC236}">
                <a16:creationId xmlns:a16="http://schemas.microsoft.com/office/drawing/2014/main" id="{275DAD5C-A704-4A76-9140-4B9C563B19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0807" y="3386996"/>
            <a:ext cx="252847" cy="252847"/>
          </a:xfrm>
          <a:prstGeom prst="rect">
            <a:avLst/>
          </a:prstGeom>
        </p:spPr>
      </p:pic>
      <p:pic>
        <p:nvPicPr>
          <p:cNvPr id="81" name="Graphic 80" descr="Checkmark">
            <a:extLst>
              <a:ext uri="{FF2B5EF4-FFF2-40B4-BE49-F238E27FC236}">
                <a16:creationId xmlns:a16="http://schemas.microsoft.com/office/drawing/2014/main" id="{51FEAC6C-4847-46F5-82AA-7D033E3EDB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835" y="3371440"/>
            <a:ext cx="252847" cy="252847"/>
          </a:xfrm>
          <a:prstGeom prst="rect">
            <a:avLst/>
          </a:prstGeom>
        </p:spPr>
      </p:pic>
      <p:pic>
        <p:nvPicPr>
          <p:cNvPr id="83" name="Graphic 82" descr="Checkmark">
            <a:extLst>
              <a:ext uri="{FF2B5EF4-FFF2-40B4-BE49-F238E27FC236}">
                <a16:creationId xmlns:a16="http://schemas.microsoft.com/office/drawing/2014/main" id="{80761149-421C-4393-BE0A-EA3AD1E664B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6147" y="2300552"/>
            <a:ext cx="240906" cy="252847"/>
          </a:xfrm>
          <a:prstGeom prst="rect">
            <a:avLst/>
          </a:prstGeom>
        </p:spPr>
      </p:pic>
      <p:pic>
        <p:nvPicPr>
          <p:cNvPr id="85" name="Graphic 84" descr="Checkmark">
            <a:extLst>
              <a:ext uri="{FF2B5EF4-FFF2-40B4-BE49-F238E27FC236}">
                <a16:creationId xmlns:a16="http://schemas.microsoft.com/office/drawing/2014/main" id="{86561717-1578-496A-B3AE-B062D2E509A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8394" y="2312690"/>
            <a:ext cx="240906" cy="252847"/>
          </a:xfrm>
          <a:prstGeom prst="rect">
            <a:avLst/>
          </a:prstGeom>
        </p:spPr>
      </p:pic>
      <p:pic>
        <p:nvPicPr>
          <p:cNvPr id="87" name="Picture 86" descr="A picture containing instrument&#10;&#10;Description automatically generated">
            <a:hlinkClick r:id="rId8" action="ppaction://hlinksldjump"/>
            <a:extLst>
              <a:ext uri="{FF2B5EF4-FFF2-40B4-BE49-F238E27FC236}">
                <a16:creationId xmlns:a16="http://schemas.microsoft.com/office/drawing/2014/main" id="{4D866205-5E14-442D-A6FC-0B3E6BA77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0000">
            <a:off x="1467845" y="2817487"/>
            <a:ext cx="914400" cy="457200"/>
          </a:xfrm>
          <a:prstGeom prst="rect">
            <a:avLst/>
          </a:prstGeom>
        </p:spPr>
      </p:pic>
      <p:pic>
        <p:nvPicPr>
          <p:cNvPr id="89" name="Picture 88" descr="A picture containing drawing&#10;&#10;Description automatically generated">
            <a:hlinkClick r:id="rId10" action="ppaction://hlinksldjump"/>
            <a:extLst>
              <a:ext uri="{FF2B5EF4-FFF2-40B4-BE49-F238E27FC236}">
                <a16:creationId xmlns:a16="http://schemas.microsoft.com/office/drawing/2014/main" id="{0F10E6E9-F498-4DCE-8D30-DD8077B5EE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80000">
            <a:off x="5334591" y="1956118"/>
            <a:ext cx="685800" cy="342900"/>
          </a:xfrm>
          <a:prstGeom prst="rect">
            <a:avLst/>
          </a:prstGeom>
        </p:spPr>
      </p:pic>
      <p:pic>
        <p:nvPicPr>
          <p:cNvPr id="91" name="Picture 90" descr="A picture containing drawing&#10;&#10;Description automatically generated">
            <a:hlinkClick r:id="rId12" action="ppaction://hlinksldjump"/>
            <a:extLst>
              <a:ext uri="{FF2B5EF4-FFF2-40B4-BE49-F238E27FC236}">
                <a16:creationId xmlns:a16="http://schemas.microsoft.com/office/drawing/2014/main" id="{DC1386B7-9E43-4039-8BF0-DF4DE8B012A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420000">
            <a:off x="930060" y="1956118"/>
            <a:ext cx="685800" cy="342900"/>
          </a:xfrm>
          <a:prstGeom prst="rect">
            <a:avLst/>
          </a:prstGeom>
        </p:spPr>
      </p:pic>
      <p:pic>
        <p:nvPicPr>
          <p:cNvPr id="93" name="Picture 92" descr="A picture containing drawing&#10;&#10;Description automatically generated">
            <a:hlinkClick r:id="rId14" action="ppaction://hlinksldjump"/>
            <a:extLst>
              <a:ext uri="{FF2B5EF4-FFF2-40B4-BE49-F238E27FC236}">
                <a16:creationId xmlns:a16="http://schemas.microsoft.com/office/drawing/2014/main" id="{D3A3DF83-0308-44F5-BBE6-923D3E3251E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80000">
            <a:off x="4604537" y="1961385"/>
            <a:ext cx="685800" cy="342900"/>
          </a:xfrm>
          <a:prstGeom prst="rect">
            <a:avLst/>
          </a:prstGeom>
        </p:spPr>
      </p:pic>
      <p:pic>
        <p:nvPicPr>
          <p:cNvPr id="95" name="Picture 94" descr="A picture containing instrument, drawing&#10;&#10;Description automatically generated">
            <a:hlinkClick r:id="rId16" action="ppaction://hlinksldjump"/>
            <a:extLst>
              <a:ext uri="{FF2B5EF4-FFF2-40B4-BE49-F238E27FC236}">
                <a16:creationId xmlns:a16="http://schemas.microsoft.com/office/drawing/2014/main" id="{5E201C99-B2AC-43B7-BE35-7FAD9C068D5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80000">
            <a:off x="1653864" y="1957652"/>
            <a:ext cx="685800" cy="342900"/>
          </a:xfrm>
          <a:prstGeom prst="rect">
            <a:avLst/>
          </a:prstGeom>
        </p:spPr>
      </p:pic>
      <p:pic>
        <p:nvPicPr>
          <p:cNvPr id="99" name="Picture 98" descr="A picture containing instrument&#10;&#10;Description automatically generated">
            <a:hlinkClick r:id="rId18" action="ppaction://hlinksldjump"/>
            <a:extLst>
              <a:ext uri="{FF2B5EF4-FFF2-40B4-BE49-F238E27FC236}">
                <a16:creationId xmlns:a16="http://schemas.microsoft.com/office/drawing/2014/main" id="{352BE3BD-C33E-4ED6-AD80-CB171F5BB2B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5980" y="1724033"/>
            <a:ext cx="585216" cy="292608"/>
          </a:xfrm>
          <a:prstGeom prst="rect">
            <a:avLst/>
          </a:prstGeom>
        </p:spPr>
      </p:pic>
      <p:pic>
        <p:nvPicPr>
          <p:cNvPr id="101" name="Picture 100" descr="A picture containing instrument&#10;&#10;Description automatically generated">
            <a:hlinkClick r:id="rId20" action="ppaction://hlinksldjump"/>
            <a:extLst>
              <a:ext uri="{FF2B5EF4-FFF2-40B4-BE49-F238E27FC236}">
                <a16:creationId xmlns:a16="http://schemas.microsoft.com/office/drawing/2014/main" id="{DD8617FC-779B-45E0-8A96-C8598349FAD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40000">
            <a:off x="484469" y="2833117"/>
            <a:ext cx="914400" cy="457200"/>
          </a:xfrm>
          <a:prstGeom prst="rect">
            <a:avLst/>
          </a:prstGeom>
        </p:spPr>
      </p:pic>
      <p:pic>
        <p:nvPicPr>
          <p:cNvPr id="103" name="Picture 102" descr="A close up of a logo&#10;&#10;Description automatically generated">
            <a:hlinkClick r:id="rId22" action="ppaction://hlinksldjump"/>
            <a:extLst>
              <a:ext uri="{FF2B5EF4-FFF2-40B4-BE49-F238E27FC236}">
                <a16:creationId xmlns:a16="http://schemas.microsoft.com/office/drawing/2014/main" id="{12DA063D-37B9-4FE0-95ED-3FA7406D478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40000">
            <a:off x="4614251" y="2817215"/>
            <a:ext cx="914400" cy="457200"/>
          </a:xfrm>
          <a:prstGeom prst="rect">
            <a:avLst/>
          </a:prstGeom>
        </p:spPr>
      </p:pic>
      <p:pic>
        <p:nvPicPr>
          <p:cNvPr id="105" name="Picture 104" descr="A close up of a logo&#10;&#10;Description automatically generated">
            <a:hlinkClick r:id="rId24" action="ppaction://hlinksldjump"/>
            <a:extLst>
              <a:ext uri="{FF2B5EF4-FFF2-40B4-BE49-F238E27FC236}">
                <a16:creationId xmlns:a16="http://schemas.microsoft.com/office/drawing/2014/main" id="{7368B71E-4297-42D3-921D-D25FBD51D8B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00000">
            <a:off x="5607338" y="2839727"/>
            <a:ext cx="914400" cy="457200"/>
          </a:xfrm>
          <a:prstGeom prst="rect">
            <a:avLst/>
          </a:prstGeom>
        </p:spPr>
      </p:pic>
    </p:spTree>
    <p:extLst>
      <p:ext uri="{BB962C8B-B14F-4D97-AF65-F5344CB8AC3E}">
        <p14:creationId xmlns:p14="http://schemas.microsoft.com/office/powerpoint/2010/main" val="53114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3F718-77E9-4048-A55F-DEEBF7B8C4B9}"/>
              </a:ext>
            </a:extLst>
          </p:cNvPr>
          <p:cNvSpPr txBox="1"/>
          <p:nvPr/>
        </p:nvSpPr>
        <p:spPr>
          <a:xfrm>
            <a:off x="238449" y="406075"/>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6</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39678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BD0EC-49A4-4CBB-A9FD-AA3B47BAAD51}"/>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4" name="TextBox 3">
            <a:extLst>
              <a:ext uri="{FF2B5EF4-FFF2-40B4-BE49-F238E27FC236}">
                <a16:creationId xmlns:a16="http://schemas.microsoft.com/office/drawing/2014/main" id="{8DE3F718-77E9-4048-A55F-DEEBF7B8C4B9}"/>
              </a:ext>
            </a:extLst>
          </p:cNvPr>
          <p:cNvSpPr txBox="1"/>
          <p:nvPr/>
        </p:nvSpPr>
        <p:spPr>
          <a:xfrm>
            <a:off x="238449" y="406075"/>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Tree>
    <p:extLst>
      <p:ext uri="{BB962C8B-B14F-4D97-AF65-F5344CB8AC3E}">
        <p14:creationId xmlns:p14="http://schemas.microsoft.com/office/powerpoint/2010/main" val="298514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7825EE-5FE2-43BF-A96A-9D5DDD5154D7}"/>
              </a:ext>
            </a:extLst>
          </p:cNvPr>
          <p:cNvSpPr txBox="1"/>
          <p:nvPr/>
        </p:nvSpPr>
        <p:spPr>
          <a:xfrm>
            <a:off x="248389" y="420079"/>
            <a:ext cx="2006296"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2E4AF55D-2608-49F4-BDB7-0D34DF173CA8}"/>
              </a:ext>
            </a:extLst>
          </p:cNvPr>
          <p:cNvSpPr txBox="1"/>
          <p:nvPr/>
        </p:nvSpPr>
        <p:spPr>
          <a:xfrm>
            <a:off x="248388" y="1558174"/>
            <a:ext cx="20062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4" name="TextBox 3">
            <a:extLst>
              <a:ext uri="{FF2B5EF4-FFF2-40B4-BE49-F238E27FC236}">
                <a16:creationId xmlns:a16="http://schemas.microsoft.com/office/drawing/2014/main" id="{E7BEE69D-17F9-4769-9448-CC8E75F54BDC}"/>
              </a:ext>
            </a:extLst>
          </p:cNvPr>
          <p:cNvSpPr txBox="1"/>
          <p:nvPr/>
        </p:nvSpPr>
        <p:spPr>
          <a:xfrm>
            <a:off x="248388" y="2843964"/>
            <a:ext cx="20062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5" name="TextBox 4">
            <a:extLst>
              <a:ext uri="{FF2B5EF4-FFF2-40B4-BE49-F238E27FC236}">
                <a16:creationId xmlns:a16="http://schemas.microsoft.com/office/drawing/2014/main" id="{987BD0EC-49A4-4CBB-A9FD-AA3B47BAAD51}"/>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6" name="TextBox 5"/>
          <p:cNvSpPr txBox="1"/>
          <p:nvPr/>
        </p:nvSpPr>
        <p:spPr>
          <a:xfrm>
            <a:off x="3566160" y="774192"/>
            <a:ext cx="4764318" cy="276999"/>
          </a:xfrm>
          <a:prstGeom prst="rect">
            <a:avLst/>
          </a:prstGeom>
          <a:noFill/>
        </p:spPr>
        <p:txBody>
          <a:bodyPr wrap="none" rtlCol="0">
            <a:spAutoFit/>
          </a:bodyPr>
          <a:lstStyle/>
          <a:p>
            <a:r>
              <a:rPr lang="en-US" sz="1200" dirty="0">
                <a:solidFill>
                  <a:prstClr val="black"/>
                </a:solidFill>
                <a:latin typeface="Verdana" panose="020B0604030504040204" pitchFamily="34" charset="0"/>
                <a:ea typeface="Verdana" panose="020B0604030504040204" pitchFamily="34" charset="0"/>
                <a:hlinkClick r:id="rId3"/>
              </a:rPr>
              <a:t>http://faculty.icc.edu/easc111lab/labs/labb/bminerals.html</a:t>
            </a: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5264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4DD1671-A448-45C8-B597-7791B7892BC4}"/>
              </a:ext>
            </a:extLst>
          </p:cNvPr>
          <p:cNvSpPr txBox="1"/>
          <p:nvPr/>
        </p:nvSpPr>
        <p:spPr>
          <a:xfrm>
            <a:off x="205010" y="44906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2" name="TextBox 1"/>
          <p:cNvSpPr txBox="1"/>
          <p:nvPr/>
        </p:nvSpPr>
        <p:spPr>
          <a:xfrm>
            <a:off x="129920" y="777322"/>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Observing the color of the mineral</a:t>
            </a:r>
          </a:p>
        </p:txBody>
      </p:sp>
      <p:sp>
        <p:nvSpPr>
          <p:cNvPr id="4" name="TextBox 3"/>
          <p:cNvSpPr txBox="1"/>
          <p:nvPr/>
        </p:nvSpPr>
        <p:spPr>
          <a:xfrm>
            <a:off x="129920" y="3928596"/>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Scratching a mineral on a streak plate</a:t>
            </a:r>
          </a:p>
        </p:txBody>
      </p:sp>
      <p:sp>
        <p:nvSpPr>
          <p:cNvPr id="5" name="TextBox 4"/>
          <p:cNvSpPr txBox="1"/>
          <p:nvPr/>
        </p:nvSpPr>
        <p:spPr>
          <a:xfrm>
            <a:off x="129920" y="1828938"/>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Scratching a mineral against another mineral</a:t>
            </a:r>
          </a:p>
        </p:txBody>
      </p:sp>
      <p:sp>
        <p:nvSpPr>
          <p:cNvPr id="6" name="TextBox 5"/>
          <p:cNvSpPr txBox="1"/>
          <p:nvPr/>
        </p:nvSpPr>
        <p:spPr>
          <a:xfrm>
            <a:off x="129920" y="3406362"/>
            <a:ext cx="2119090" cy="365760"/>
          </a:xfrm>
          <a:prstGeom prst="rect">
            <a:avLst/>
          </a:prstGeom>
          <a:solidFill>
            <a:schemeClr val="bg1"/>
          </a:solidFill>
          <a:ln>
            <a:solidFill>
              <a:srgbClr val="990033"/>
            </a:solidFill>
          </a:ln>
        </p:spPr>
        <p:txBody>
          <a:bodyPr wrap="square" lIns="0" tIns="0" rIns="0" bIns="0" rtlCol="0" anchor="ctr">
            <a:spAutoFit/>
          </a:bodyPr>
          <a:lstStyle/>
          <a:p>
            <a:pPr algn="ctr"/>
            <a:r>
              <a:rPr lang="en-US" sz="1000" dirty="0">
                <a:latin typeface="Verdana" panose="020B0604030504040204" pitchFamily="34" charset="0"/>
                <a:ea typeface="Verdana" panose="020B0604030504040204" pitchFamily="34" charset="0"/>
              </a:rPr>
              <a:t>Breaking a mineral to determine how it breaks into pieces</a:t>
            </a:r>
          </a:p>
        </p:txBody>
      </p:sp>
      <p:sp>
        <p:nvSpPr>
          <p:cNvPr id="7" name="TextBox 6"/>
          <p:cNvSpPr txBox="1"/>
          <p:nvPr/>
        </p:nvSpPr>
        <p:spPr>
          <a:xfrm>
            <a:off x="129920" y="2354746"/>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Observing how light reflects off the mineral</a:t>
            </a:r>
          </a:p>
        </p:txBody>
      </p:sp>
      <p:sp>
        <p:nvSpPr>
          <p:cNvPr id="8" name="TextBox 7"/>
          <p:cNvSpPr txBox="1"/>
          <p:nvPr/>
        </p:nvSpPr>
        <p:spPr>
          <a:xfrm>
            <a:off x="129920" y="2880554"/>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Observing the size of the mineral</a:t>
            </a:r>
          </a:p>
        </p:txBody>
      </p:sp>
      <p:sp>
        <p:nvSpPr>
          <p:cNvPr id="9" name="TextBox 8"/>
          <p:cNvSpPr txBox="1"/>
          <p:nvPr/>
        </p:nvSpPr>
        <p:spPr>
          <a:xfrm>
            <a:off x="129920" y="1303130"/>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Observing how many points are on the mineral</a:t>
            </a:r>
          </a:p>
        </p:txBody>
      </p:sp>
      <p:sp>
        <p:nvSpPr>
          <p:cNvPr id="10" name="TextBox 9"/>
          <p:cNvSpPr txBox="1"/>
          <p:nvPr/>
        </p:nvSpPr>
        <p:spPr>
          <a:xfrm>
            <a:off x="129920" y="251514"/>
            <a:ext cx="2119090" cy="369332"/>
          </a:xfrm>
          <a:prstGeom prst="rect">
            <a:avLst/>
          </a:prstGeom>
          <a:solidFill>
            <a:schemeClr val="bg1"/>
          </a:solidFill>
          <a:ln>
            <a:solidFill>
              <a:srgbClr val="990033"/>
            </a:solidFill>
          </a:ln>
        </p:spPr>
        <p:txBody>
          <a:bodyPr wrap="square" lIns="0" tIns="0" rIns="0" bIns="0" rtlCol="0" anchor="ctr">
            <a:spAutoFit/>
          </a:bodyPr>
          <a:lstStyle/>
          <a:p>
            <a:pPr algn="ctr"/>
            <a:r>
              <a:rPr lang="en-US" sz="1200" dirty="0">
                <a:latin typeface="Verdana" panose="020B0604030504040204" pitchFamily="34" charset="0"/>
                <a:ea typeface="Verdana" panose="020B0604030504040204" pitchFamily="34" charset="0"/>
              </a:rPr>
              <a:t>Observing the weight of the mineral</a:t>
            </a:r>
          </a:p>
        </p:txBody>
      </p:sp>
    </p:spTree>
    <p:extLst>
      <p:ext uri="{BB962C8B-B14F-4D97-AF65-F5344CB8AC3E}">
        <p14:creationId xmlns:p14="http://schemas.microsoft.com/office/powerpoint/2010/main" val="2100410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B010-BDE3-4A65-B9F5-51AB53875FC3}"/>
              </a:ext>
            </a:extLst>
          </p:cNvPr>
          <p:cNvSpPr txBox="1"/>
          <p:nvPr/>
        </p:nvSpPr>
        <p:spPr>
          <a:xfrm>
            <a:off x="139696"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Image Help</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595397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030A01-3AF4-4DD9-BF74-5A1BD89CF947}"/>
              </a:ext>
            </a:extLst>
          </p:cNvPr>
          <p:cNvSpPr txBox="1"/>
          <p:nvPr/>
        </p:nvSpPr>
        <p:spPr>
          <a:xfrm>
            <a:off x="205010"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24943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E0DB93-8F0C-4BB3-8235-C4F3032B5805}"/>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2</a:t>
            </a:r>
            <a:endParaRPr lang="en-US" sz="1200" b="1" dirty="0">
              <a:latin typeface="Georgia" panose="02040502050405020303" pitchFamily="18" charset="0"/>
              <a:ea typeface="Verdana" panose="020B0604030504040204" pitchFamily="34" charset="0"/>
              <a:cs typeface="+mj-cs"/>
            </a:endParaRPr>
          </a:p>
        </p:txBody>
      </p:sp>
      <p:sp>
        <p:nvSpPr>
          <p:cNvPr id="6" name="TextBox 5">
            <a:extLst>
              <a:ext uri="{FF2B5EF4-FFF2-40B4-BE49-F238E27FC236}">
                <a16:creationId xmlns:a16="http://schemas.microsoft.com/office/drawing/2014/main" id="{75F3D19C-FDDF-4FAC-AC4D-261A3C48022A}"/>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Tree>
    <p:extLst>
      <p:ext uri="{BB962C8B-B14F-4D97-AF65-F5344CB8AC3E}">
        <p14:creationId xmlns:p14="http://schemas.microsoft.com/office/powerpoint/2010/main" val="96698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1B8D84-3FD0-46F2-9455-9481C25FBB60}"/>
              </a:ext>
            </a:extLst>
          </p:cNvPr>
          <p:cNvSpPr txBox="1"/>
          <p:nvPr/>
        </p:nvSpPr>
        <p:spPr>
          <a:xfrm>
            <a:off x="205010"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Question 3</a:t>
            </a:r>
            <a:endParaRPr lang="en-US" sz="1200" b="1" dirty="0">
              <a:latin typeface="Georgia" panose="02040502050405020303" pitchFamily="18" charset="0"/>
              <a:ea typeface="Verdana" panose="020B0604030504040204" pitchFamily="34" charset="0"/>
              <a:cs typeface="+mj-cs"/>
            </a:endParaRPr>
          </a:p>
        </p:txBody>
      </p:sp>
      <p:sp>
        <p:nvSpPr>
          <p:cNvPr id="7" name="TextBox 6">
            <a:extLst>
              <a:ext uri="{FF2B5EF4-FFF2-40B4-BE49-F238E27FC236}">
                <a16:creationId xmlns:a16="http://schemas.microsoft.com/office/drawing/2014/main" id="{0C1C6F96-FFB0-4915-98BA-1FE21568DBA3}"/>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Tree>
    <p:extLst>
      <p:ext uri="{BB962C8B-B14F-4D97-AF65-F5344CB8AC3E}">
        <p14:creationId xmlns:p14="http://schemas.microsoft.com/office/powerpoint/2010/main" val="36341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F80DC-E09E-4F00-9B34-E418DDAAC318}"/>
              </a:ext>
            </a:extLst>
          </p:cNvPr>
          <p:cNvSpPr txBox="1"/>
          <p:nvPr/>
        </p:nvSpPr>
        <p:spPr>
          <a:xfrm>
            <a:off x="3103429" y="772642"/>
            <a:ext cx="540609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6" name="TextBox 5">
            <a:extLst>
              <a:ext uri="{FF2B5EF4-FFF2-40B4-BE49-F238E27FC236}">
                <a16:creationId xmlns:a16="http://schemas.microsoft.com/office/drawing/2014/main" id="{8340CED5-B7E6-4A29-ACCA-89E902795A17}"/>
              </a:ext>
            </a:extLst>
          </p:cNvPr>
          <p:cNvSpPr txBox="1"/>
          <p:nvPr/>
        </p:nvSpPr>
        <p:spPr>
          <a:xfrm>
            <a:off x="205010"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44302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22485D-F273-41BB-BB57-07FA7730B7B3}"/>
              </a:ext>
            </a:extLst>
          </p:cNvPr>
          <p:cNvSpPr txBox="1"/>
          <p:nvPr/>
        </p:nvSpPr>
        <p:spPr>
          <a:xfrm>
            <a:off x="248851" y="41640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C1CE7F08-0553-4BFD-80DF-8B3272E18F2C}"/>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4" name="TextBox 3">
            <a:extLst>
              <a:ext uri="{FF2B5EF4-FFF2-40B4-BE49-F238E27FC236}">
                <a16:creationId xmlns:a16="http://schemas.microsoft.com/office/drawing/2014/main" id="{0AC137BD-C39C-451C-8410-F7CB90344803}"/>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5" name="TextBox 4">
            <a:extLst>
              <a:ext uri="{FF2B5EF4-FFF2-40B4-BE49-F238E27FC236}">
                <a16:creationId xmlns:a16="http://schemas.microsoft.com/office/drawing/2014/main" id="{5FE4D417-D240-4AD6-A4EB-D649689227E9}"/>
              </a:ext>
            </a:extLst>
          </p:cNvPr>
          <p:cNvSpPr txBox="1"/>
          <p:nvPr/>
        </p:nvSpPr>
        <p:spPr>
          <a:xfrm>
            <a:off x="248851" y="4776464"/>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8450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6E0185-5A1C-4C7A-BD27-70530ED55244}"/>
              </a:ext>
            </a:extLst>
          </p:cNvPr>
          <p:cNvSpPr txBox="1"/>
          <p:nvPr/>
        </p:nvSpPr>
        <p:spPr>
          <a:xfrm>
            <a:off x="234062" y="443407"/>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11" name="TextBox 10">
            <a:extLst>
              <a:ext uri="{FF2B5EF4-FFF2-40B4-BE49-F238E27FC236}">
                <a16:creationId xmlns:a16="http://schemas.microsoft.com/office/drawing/2014/main" id="{CD735366-70CA-4885-A75A-0E5A10E9964E}"/>
              </a:ext>
            </a:extLst>
          </p:cNvPr>
          <p:cNvSpPr txBox="1"/>
          <p:nvPr/>
        </p:nvSpPr>
        <p:spPr>
          <a:xfrm>
            <a:off x="234062" y="1714237"/>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12" name="TextBox 11">
            <a:extLst>
              <a:ext uri="{FF2B5EF4-FFF2-40B4-BE49-F238E27FC236}">
                <a16:creationId xmlns:a16="http://schemas.microsoft.com/office/drawing/2014/main" id="{946929CE-DCCA-4666-AC34-B3DEC6DCB33D}"/>
              </a:ext>
            </a:extLst>
          </p:cNvPr>
          <p:cNvSpPr txBox="1"/>
          <p:nvPr/>
        </p:nvSpPr>
        <p:spPr>
          <a:xfrm>
            <a:off x="234062" y="2997285"/>
            <a:ext cx="2112384"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2" name="TextBox 1">
            <a:hlinkClick r:id="rId2" action="ppaction://hlinksldjump"/>
            <a:extLst>
              <a:ext uri="{FF2B5EF4-FFF2-40B4-BE49-F238E27FC236}">
                <a16:creationId xmlns:a16="http://schemas.microsoft.com/office/drawing/2014/main" id="{D127A784-8744-41C4-8579-A28CA627CC0B}"/>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a:extLst>
              <a:ext uri="{FF2B5EF4-FFF2-40B4-BE49-F238E27FC236}">
                <a16:creationId xmlns:a16="http://schemas.microsoft.com/office/drawing/2014/main" id="{5887A6EA-0829-4857-BCC0-CAF66614E5CE}"/>
              </a:ext>
            </a:extLst>
          </p:cNvPr>
          <p:cNvSpPr txBox="1"/>
          <p:nvPr/>
        </p:nvSpPr>
        <p:spPr>
          <a:xfrm>
            <a:off x="2864581" y="1132345"/>
            <a:ext cx="5919755" cy="523220"/>
          </a:xfrm>
          <a:prstGeom prst="rect">
            <a:avLst/>
          </a:prstGeom>
          <a:noFill/>
        </p:spPr>
        <p:txBody>
          <a:bodyPr wrap="square" rtlCol="0">
            <a:spAutoFit/>
          </a:bodyPr>
          <a:lstStyle/>
          <a:p>
            <a:r>
              <a:rPr lang="en-US" sz="1400" dirty="0">
                <a:latin typeface="Verdana" panose="020B0604030504040204" pitchFamily="34" charset="0"/>
                <a:hlinkClick r:id="rId3"/>
              </a:rPr>
              <a:t>https://drive.google.com/file/d/0BxOms4hIDvR3TmxEcHJWV2xzTkU/view</a:t>
            </a:r>
            <a:endParaRPr lang="en-US" sz="1400" dirty="0">
              <a:latin typeface="Verdana" panose="020B0604030504040204" pitchFamily="34" charset="0"/>
            </a:endParaRPr>
          </a:p>
        </p:txBody>
      </p:sp>
    </p:spTree>
    <p:extLst>
      <p:ext uri="{BB962C8B-B14F-4D97-AF65-F5344CB8AC3E}">
        <p14:creationId xmlns:p14="http://schemas.microsoft.com/office/powerpoint/2010/main" val="50905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2C07B0-E3FD-445B-B24E-B05AB6023C45}"/>
              </a:ext>
            </a:extLst>
          </p:cNvPr>
          <p:cNvSpPr txBox="1"/>
          <p:nvPr/>
        </p:nvSpPr>
        <p:spPr>
          <a:xfrm>
            <a:off x="248851" y="445390"/>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E52DE8D8-9DDC-4D80-871D-5631985B9190}"/>
              </a:ext>
            </a:extLst>
          </p:cNvPr>
          <p:cNvSpPr txBox="1"/>
          <p:nvPr/>
        </p:nvSpPr>
        <p:spPr>
          <a:xfrm>
            <a:off x="248851" y="973013"/>
            <a:ext cx="2012097" cy="307777"/>
          </a:xfrm>
          <a:prstGeom prst="rect">
            <a:avLst/>
          </a:prstGeom>
          <a:noFill/>
          <a:ln>
            <a:solidFill>
              <a:schemeClr val="bg2">
                <a:lumMod val="90000"/>
              </a:schemeClr>
            </a:solidFill>
            <a:prstDash val="sysDot"/>
          </a:ln>
        </p:spPr>
        <p:txBody>
          <a:bodyPr wrap="square" rtlCol="0">
            <a:spAutoFit/>
          </a:bodyPr>
          <a:lstStyle>
            <a:defPPr>
              <a:defRPr lang="en-US"/>
            </a:defPPr>
            <a:lvl1pPr>
              <a:defRPr sz="1400">
                <a:solidFill>
                  <a:schemeClr val="bg1">
                    <a:lumMod val="65000"/>
                  </a:schemeClr>
                </a:solidFill>
              </a:defRPr>
            </a:lvl1pPr>
          </a:lstStyle>
          <a:p>
            <a:r>
              <a:rPr lang="en-US" dirty="0">
                <a:latin typeface="Verdana" panose="020B0604030504040204" pitchFamily="34" charset="0"/>
              </a:rPr>
              <a:t>Answer here</a:t>
            </a:r>
          </a:p>
        </p:txBody>
      </p:sp>
      <p:sp>
        <p:nvSpPr>
          <p:cNvPr id="4" name="TextBox 3">
            <a:extLst>
              <a:ext uri="{FF2B5EF4-FFF2-40B4-BE49-F238E27FC236}">
                <a16:creationId xmlns:a16="http://schemas.microsoft.com/office/drawing/2014/main" id="{8CCEEB6F-1A50-4CB8-9745-267D9DE73950}"/>
              </a:ext>
            </a:extLst>
          </p:cNvPr>
          <p:cNvSpPr txBox="1"/>
          <p:nvPr/>
        </p:nvSpPr>
        <p:spPr>
          <a:xfrm>
            <a:off x="248851" y="1529622"/>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5" name="TextBox 4">
            <a:extLst>
              <a:ext uri="{FF2B5EF4-FFF2-40B4-BE49-F238E27FC236}">
                <a16:creationId xmlns:a16="http://schemas.microsoft.com/office/drawing/2014/main" id="{D3D8DCD3-D227-47F2-98F2-A0DE189A24BF}"/>
              </a:ext>
            </a:extLst>
          </p:cNvPr>
          <p:cNvSpPr txBox="1"/>
          <p:nvPr/>
        </p:nvSpPr>
        <p:spPr>
          <a:xfrm>
            <a:off x="248851" y="209249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6" name="TextBox 5">
            <a:extLst>
              <a:ext uri="{FF2B5EF4-FFF2-40B4-BE49-F238E27FC236}">
                <a16:creationId xmlns:a16="http://schemas.microsoft.com/office/drawing/2014/main" id="{6A328F23-CE1F-4D25-A812-AE0DCC4B5753}"/>
              </a:ext>
            </a:extLst>
          </p:cNvPr>
          <p:cNvSpPr txBox="1"/>
          <p:nvPr/>
        </p:nvSpPr>
        <p:spPr>
          <a:xfrm>
            <a:off x="248851" y="2630314"/>
            <a:ext cx="2012097"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8" name="TextBox 7">
            <a:extLst>
              <a:ext uri="{FF2B5EF4-FFF2-40B4-BE49-F238E27FC236}">
                <a16:creationId xmlns:a16="http://schemas.microsoft.com/office/drawing/2014/main" id="{8A8CFAA8-3416-496C-B178-435B32545E7E}"/>
              </a:ext>
            </a:extLst>
          </p:cNvPr>
          <p:cNvSpPr txBox="1"/>
          <p:nvPr/>
        </p:nvSpPr>
        <p:spPr>
          <a:xfrm>
            <a:off x="205010" y="4528768"/>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631095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EE360-63E7-4DD9-9429-5EFC18E3E0E7}"/>
              </a:ext>
            </a:extLst>
          </p:cNvPr>
          <p:cNvSpPr txBox="1"/>
          <p:nvPr/>
        </p:nvSpPr>
        <p:spPr>
          <a:xfrm>
            <a:off x="3592685" y="2181785"/>
            <a:ext cx="2099556" cy="400110"/>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2" action="ppaction://hlinksldjump">
                  <a:extLst>
                    <a:ext uri="{A12FA001-AC4F-418D-AE19-62706E023703}">
                      <ahyp:hlinkClr xmlns:ahyp="http://schemas.microsoft.com/office/drawing/2018/hyperlinkcolor" val="tx"/>
                    </a:ext>
                  </a:extLst>
                </a:hlinkClick>
              </a:rPr>
              <a:t>PRACTICE</a:t>
            </a:r>
            <a:endParaRPr lang="en-US" sz="20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E057A101-8310-45D6-B524-347344B4D639}"/>
              </a:ext>
            </a:extLst>
          </p:cNvPr>
          <p:cNvSpPr txBox="1"/>
          <p:nvPr/>
        </p:nvSpPr>
        <p:spPr>
          <a:xfrm>
            <a:off x="6125999" y="2181785"/>
            <a:ext cx="2099556" cy="400110"/>
          </a:xfrm>
          <a:prstGeom prst="rect">
            <a:avLst/>
          </a:prstGeom>
          <a:noFill/>
        </p:spPr>
        <p:txBody>
          <a:bodyPr wrap="square" rtlCol="0">
            <a:spAutoFit/>
          </a:bodyPr>
          <a:lstStyle/>
          <a:p>
            <a:pPr algn="ctr"/>
            <a:r>
              <a:rPr lang="en-US" sz="2000" b="1" dirty="0">
                <a:solidFill>
                  <a:srgbClr val="990033"/>
                </a:solidFill>
                <a:latin typeface="Verdana" panose="020B0604030504040204" pitchFamily="34" charset="0"/>
                <a:ea typeface="Verdana" panose="020B0604030504040204" pitchFamily="34" charset="0"/>
                <a:hlinkClick r:id="rId3" action="ppaction://hlinksldjump">
                  <a:extLst>
                    <a:ext uri="{A12FA001-AC4F-418D-AE19-62706E023703}">
                      <ahyp:hlinkClr xmlns:ahyp="http://schemas.microsoft.com/office/drawing/2018/hyperlinkcolor" val="tx"/>
                    </a:ext>
                  </a:extLst>
                </a:hlinkClick>
              </a:rPr>
              <a:t>STORY</a:t>
            </a:r>
            <a:endParaRPr lang="en-US" sz="2000" b="1" dirty="0">
              <a:solidFill>
                <a:srgbClr val="990033"/>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3BD47D76-A27C-46FD-9273-888D8EFB7C45}"/>
              </a:ext>
            </a:extLst>
          </p:cNvPr>
          <p:cNvSpPr txBox="1"/>
          <p:nvPr/>
        </p:nvSpPr>
        <p:spPr>
          <a:xfrm>
            <a:off x="3410353" y="3663213"/>
            <a:ext cx="2464220" cy="707886"/>
          </a:xfrm>
          <a:prstGeom prst="rect">
            <a:avLst/>
          </a:prstGeom>
          <a:noFill/>
        </p:spPr>
        <p:txBody>
          <a:bodyPr wrap="square" rtlCol="0">
            <a:spAutoFit/>
          </a:bodyPr>
          <a:lstStyle/>
          <a:p>
            <a:pPr algn="ctr"/>
            <a:r>
              <a:rPr lang="en-US" sz="2000" b="1" dirty="0">
                <a:solidFill>
                  <a:srgbClr val="990033"/>
                </a:solidFill>
                <a:latin typeface="Verdana" panose="020B0604030504040204" pitchFamily="34" charset="0"/>
                <a:ea typeface="Verdana" panose="020B0604030504040204" pitchFamily="34" charset="0"/>
                <a:hlinkClick r:id="rId4" action="ppaction://hlinksldjump">
                  <a:extLst>
                    <a:ext uri="{A12FA001-AC4F-418D-AE19-62706E023703}">
                      <ahyp:hlinkClr xmlns:ahyp="http://schemas.microsoft.com/office/drawing/2018/hyperlinkcolor" val="tx"/>
                    </a:ext>
                  </a:extLst>
                </a:hlinkClick>
              </a:rPr>
              <a:t>WANTED POSTER</a:t>
            </a:r>
            <a:endParaRPr lang="en-US" sz="2000" b="1" dirty="0">
              <a:solidFill>
                <a:srgbClr val="990033"/>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45D2B706-35D2-48CD-881C-897380BDA109}"/>
              </a:ext>
            </a:extLst>
          </p:cNvPr>
          <p:cNvSpPr txBox="1"/>
          <p:nvPr/>
        </p:nvSpPr>
        <p:spPr>
          <a:xfrm>
            <a:off x="6125999" y="3736365"/>
            <a:ext cx="2099556" cy="400110"/>
          </a:xfrm>
          <a:prstGeom prst="rect">
            <a:avLst/>
          </a:prstGeom>
          <a:noFill/>
        </p:spPr>
        <p:txBody>
          <a:bodyPr wrap="square" rtlCol="0">
            <a:spAutoFit/>
          </a:bodyPr>
          <a:lstStyle/>
          <a:p>
            <a:pPr algn="ctr"/>
            <a:r>
              <a:rPr lang="en-US" sz="2000" b="1" dirty="0">
                <a:solidFill>
                  <a:schemeClr val="bg1"/>
                </a:solidFill>
                <a:latin typeface="Verdana" panose="020B0604030504040204" pitchFamily="34" charset="0"/>
                <a:ea typeface="Verdana" panose="020B0604030504040204" pitchFamily="34" charset="0"/>
                <a:hlinkClick r:id="rId5" action="ppaction://hlinksldjump">
                  <a:extLst>
                    <a:ext uri="{A12FA001-AC4F-418D-AE19-62706E023703}">
                      <ahyp:hlinkClr xmlns:ahyp="http://schemas.microsoft.com/office/drawing/2018/hyperlinkcolor" val="tx"/>
                    </a:ext>
                  </a:extLst>
                </a:hlinkClick>
              </a:rPr>
              <a:t>ACROSTIC</a:t>
            </a:r>
            <a:endParaRPr lang="en-US" sz="20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989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B8FA57-849F-481C-83FB-FD9A8AF9AA66}"/>
              </a:ext>
            </a:extLst>
          </p:cNvPr>
          <p:cNvSpPr txBox="1"/>
          <p:nvPr/>
        </p:nvSpPr>
        <p:spPr>
          <a:xfrm>
            <a:off x="324469" y="442137"/>
            <a:ext cx="185506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Type it here</a:t>
            </a:r>
          </a:p>
        </p:txBody>
      </p:sp>
      <p:sp>
        <p:nvSpPr>
          <p:cNvPr id="5" name="TextBox 4">
            <a:extLst>
              <a:ext uri="{FF2B5EF4-FFF2-40B4-BE49-F238E27FC236}">
                <a16:creationId xmlns:a16="http://schemas.microsoft.com/office/drawing/2014/main" id="{05B8DF36-198D-44FC-B8B1-D16101CDFB2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
        <p:nvSpPr>
          <p:cNvPr id="3" name="TextBox 2"/>
          <p:cNvSpPr txBox="1"/>
          <p:nvPr/>
        </p:nvSpPr>
        <p:spPr>
          <a:xfrm>
            <a:off x="4767750" y="1844376"/>
            <a:ext cx="4059936"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hlinkClick r:id="rId4"/>
              </a:rPr>
              <a:t>https://kids.nationalgeographic.com/games/quizzes/quiz-whiz-rocks-minerals/</a:t>
            </a:r>
            <a:r>
              <a:rPr lang="en-US" sz="1600" dirty="0">
                <a:latin typeface="Verdana" panose="020B0604030504040204" pitchFamily="34" charset="0"/>
                <a:ea typeface="Verdana" panose="020B0604030504040204" pitchFamily="34" charset="0"/>
                <a:cs typeface="Verdana" panose="020B0604030504040204" pitchFamily="34" charset="0"/>
              </a:rPr>
              <a:t> </a:t>
            </a:r>
          </a:p>
          <a:p>
            <a:endParaRPr lang="en-US" sz="1600" dirty="0">
              <a:latin typeface="Verdana" panose="020B0604030504040204" pitchFamily="34" charset="0"/>
            </a:endParaRPr>
          </a:p>
        </p:txBody>
      </p:sp>
    </p:spTree>
    <p:extLst>
      <p:ext uri="{BB962C8B-B14F-4D97-AF65-F5344CB8AC3E}">
        <p14:creationId xmlns:p14="http://schemas.microsoft.com/office/powerpoint/2010/main" val="266868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2316D-1598-4469-9BCC-45D1CC2A777C}"/>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3238608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C1ED6-F44E-4450-866F-3C1622A780E1}"/>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74257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ED680-7B51-41F7-9F88-C0FFE6987AEA}"/>
              </a:ext>
            </a:extLst>
          </p:cNvPr>
          <p:cNvSpPr txBox="1"/>
          <p:nvPr/>
        </p:nvSpPr>
        <p:spPr>
          <a:xfrm>
            <a:off x="154210" y="4127837"/>
            <a:ext cx="1968910" cy="1015663"/>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Challenges</a:t>
            </a: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rPr>
              <a:t>or</a:t>
            </a:r>
          </a:p>
          <a:p>
            <a:pPr algn="ctr"/>
            <a:r>
              <a:rPr lang="en-US" sz="1200" b="1" dirty="0">
                <a:latin typeface="Georgia" panose="02040502050405020303" pitchFamily="18" charset="0"/>
                <a:ea typeface="Verdana" panose="020B0604030504040204" pitchFamily="34" charset="0"/>
                <a:cs typeface="+mj-cs"/>
                <a:hlinkClick r:id="rId3"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96825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74CBAA-989A-40A1-ADC8-82DD172B3635}"/>
              </a:ext>
            </a:extLst>
          </p:cNvPr>
          <p:cNvSpPr txBox="1"/>
          <p:nvPr/>
        </p:nvSpPr>
        <p:spPr>
          <a:xfrm>
            <a:off x="208633" y="1690502"/>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5" name="TextBox 4">
            <a:extLst>
              <a:ext uri="{FF2B5EF4-FFF2-40B4-BE49-F238E27FC236}">
                <a16:creationId xmlns:a16="http://schemas.microsoft.com/office/drawing/2014/main" id="{755C743A-0C58-4773-8644-D0E8AB097D7B}"/>
              </a:ext>
            </a:extLst>
          </p:cNvPr>
          <p:cNvSpPr txBox="1"/>
          <p:nvPr/>
        </p:nvSpPr>
        <p:spPr>
          <a:xfrm>
            <a:off x="208632" y="27732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8BEEA5E4-9589-4F36-BD4C-985336CE0296}"/>
              </a:ext>
            </a:extLst>
          </p:cNvPr>
          <p:cNvSpPr txBox="1"/>
          <p:nvPr/>
        </p:nvSpPr>
        <p:spPr>
          <a:xfrm>
            <a:off x="208632" y="3856069"/>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2" name="TextBox 1">
            <a:hlinkClick r:id="" action="ppaction://hlinkshowjump?jump=nextslide"/>
            <a:extLst>
              <a:ext uri="{FF2B5EF4-FFF2-40B4-BE49-F238E27FC236}">
                <a16:creationId xmlns:a16="http://schemas.microsoft.com/office/drawing/2014/main" id="{AD835BEA-BD9E-42D1-BEE2-B1C0D1C51D64}"/>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latin typeface="Verdana" panose="020B0604030504040204" pitchFamily="34" charset="0"/>
                <a:hlinkClick r:id="" action="ppaction://hlinkshowjump?jump=nextslide"/>
              </a:rPr>
              <a:t> </a:t>
            </a:r>
            <a:r>
              <a:rPr lang="en-US" sz="1200" b="1" dirty="0">
                <a:latin typeface="Georgia" panose="02040502050405020303" pitchFamily="18" charset="0"/>
                <a:ea typeface="Verdana" panose="020B0604030504040204" pitchFamily="34" charset="0"/>
                <a:cs typeface="+mj-cs"/>
                <a:hlinkClick r:id="" action="ppaction://hlinkshowjump?jump=nextslide"/>
              </a:rPr>
              <a:t>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0675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21A3-ABA8-47C2-93C5-7CA863D29085}"/>
              </a:ext>
            </a:extLst>
          </p:cNvPr>
          <p:cNvSpPr txBox="1"/>
          <p:nvPr/>
        </p:nvSpPr>
        <p:spPr>
          <a:xfrm>
            <a:off x="208632" y="1642485"/>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6" name="TextBox 5">
            <a:extLst>
              <a:ext uri="{FF2B5EF4-FFF2-40B4-BE49-F238E27FC236}">
                <a16:creationId xmlns:a16="http://schemas.microsoft.com/office/drawing/2014/main" id="{0C46EABD-9CE1-45E6-A3E8-514F79894167}"/>
              </a:ext>
            </a:extLst>
          </p:cNvPr>
          <p:cNvSpPr txBox="1"/>
          <p:nvPr/>
        </p:nvSpPr>
        <p:spPr>
          <a:xfrm>
            <a:off x="208632" y="2913877"/>
            <a:ext cx="2064841" cy="261610"/>
          </a:xfrm>
          <a:prstGeom prst="rect">
            <a:avLst/>
          </a:prstGeom>
          <a:noFill/>
        </p:spPr>
        <p:txBody>
          <a:bodyPr wrap="square" rtlCol="0">
            <a:spAutoFit/>
          </a:bodyPr>
          <a:lstStyle/>
          <a:p>
            <a:r>
              <a:rPr lang="en-US" sz="1100" i="1" dirty="0">
                <a:solidFill>
                  <a:schemeClr val="tx1">
                    <a:lumMod val="50000"/>
                    <a:lumOff val="50000"/>
                  </a:schemeClr>
                </a:solidFill>
                <a:latin typeface="Verdana" panose="020B0604030504040204" pitchFamily="34" charset="0"/>
                <a:ea typeface="Verdana" panose="020B0604030504040204" pitchFamily="34" charset="0"/>
              </a:rPr>
              <a:t>Type/draw here.</a:t>
            </a:r>
          </a:p>
        </p:txBody>
      </p:sp>
      <p:sp>
        <p:nvSpPr>
          <p:cNvPr id="2" name="TextBox 1">
            <a:hlinkClick r:id="" action="ppaction://hlinkshowjump?jump=nextslide"/>
            <a:extLst>
              <a:ext uri="{FF2B5EF4-FFF2-40B4-BE49-F238E27FC236}">
                <a16:creationId xmlns:a16="http://schemas.microsoft.com/office/drawing/2014/main" id="{CBE8080A-4A99-43C7-A02C-C4027E9DB6EA}"/>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Continue</a:t>
            </a:r>
            <a:r>
              <a:rPr lang="en-US" sz="1200" dirty="0">
                <a:latin typeface="Verdana" panose="020B0604030504040204" pitchFamily="34" charset="0"/>
                <a:hlinkClick r:id="rId2" action="ppaction://hlinksldjump"/>
              </a:rPr>
              <a:t> </a:t>
            </a:r>
            <a:r>
              <a:rPr lang="en-US" sz="1200" b="1" dirty="0">
                <a:latin typeface="Georgia" panose="02040502050405020303" pitchFamily="18" charset="0"/>
                <a:ea typeface="Verdana" panose="020B0604030504040204" pitchFamily="34" charset="0"/>
                <a:cs typeface="+mj-cs"/>
                <a:hlinkClick r:id="rId2" action="ppaction://hlinksldjump"/>
              </a:rPr>
              <a:t>to Questions</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61597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9EF40DC-3395-40D7-8C99-6CCBAE08D59E}"/>
              </a:ext>
            </a:extLst>
          </p:cNvPr>
          <p:cNvSpPr txBox="1"/>
          <p:nvPr/>
        </p:nvSpPr>
        <p:spPr>
          <a:xfrm>
            <a:off x="248388" y="413889"/>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28" name="TextBox 27">
            <a:extLst>
              <a:ext uri="{FF2B5EF4-FFF2-40B4-BE49-F238E27FC236}">
                <a16:creationId xmlns:a16="http://schemas.microsoft.com/office/drawing/2014/main" id="{3DC580C0-61F5-459D-84A9-85DCCCB52415}"/>
              </a:ext>
            </a:extLst>
          </p:cNvPr>
          <p:cNvSpPr txBox="1"/>
          <p:nvPr/>
        </p:nvSpPr>
        <p:spPr>
          <a:xfrm>
            <a:off x="248388" y="1144774"/>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29" name="TextBox 28">
            <a:extLst>
              <a:ext uri="{FF2B5EF4-FFF2-40B4-BE49-F238E27FC236}">
                <a16:creationId xmlns:a16="http://schemas.microsoft.com/office/drawing/2014/main" id="{D53223CE-53B3-450E-B3AE-A5CAF535B720}"/>
              </a:ext>
            </a:extLst>
          </p:cNvPr>
          <p:cNvSpPr txBox="1"/>
          <p:nvPr/>
        </p:nvSpPr>
        <p:spPr>
          <a:xfrm>
            <a:off x="248388" y="1885570"/>
            <a:ext cx="2031350"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7" name="TextBox 6">
            <a:extLst>
              <a:ext uri="{FF2B5EF4-FFF2-40B4-BE49-F238E27FC236}">
                <a16:creationId xmlns:a16="http://schemas.microsoft.com/office/drawing/2014/main" id="{8EDE17DF-F85E-4CF3-9B31-98EFC2CF108E}"/>
              </a:ext>
            </a:extLst>
          </p:cNvPr>
          <p:cNvSpPr txBox="1"/>
          <p:nvPr/>
        </p:nvSpPr>
        <p:spPr>
          <a:xfrm>
            <a:off x="208632" y="4497169"/>
            <a:ext cx="1968910" cy="646331"/>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rPr>
              <a:t>Is your work saved?</a:t>
            </a:r>
          </a:p>
          <a:p>
            <a:pPr algn="ctr"/>
            <a:endParaRPr lang="en-US" sz="1200" b="1" dirty="0">
              <a:latin typeface="Georgia" panose="02040502050405020303" pitchFamily="18" charset="0"/>
              <a:ea typeface="Verdana" panose="020B0604030504040204" pitchFamily="34" charset="0"/>
              <a:cs typeface="+mj-cs"/>
            </a:endParaRPr>
          </a:p>
          <a:p>
            <a:pPr algn="ctr"/>
            <a:r>
              <a:rPr lang="en-US" sz="1200" b="1" dirty="0">
                <a:latin typeface="Georgia" panose="02040502050405020303" pitchFamily="18" charset="0"/>
                <a:ea typeface="Verdana" panose="020B0604030504040204" pitchFamily="34" charset="0"/>
                <a:cs typeface="+mj-cs"/>
                <a:hlinkClick r:id="rId2" action="ppaction://hlinksldjump"/>
              </a:rPr>
              <a:t>Go Back to Lab Room</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2776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2</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234981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3F718-77E9-4048-A55F-DEEBF7B8C4B9}"/>
              </a:ext>
            </a:extLst>
          </p:cNvPr>
          <p:cNvSpPr txBox="1"/>
          <p:nvPr/>
        </p:nvSpPr>
        <p:spPr>
          <a:xfrm>
            <a:off x="238449" y="406075"/>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3</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16952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3F718-77E9-4048-A55F-DEEBF7B8C4B9}"/>
              </a:ext>
            </a:extLst>
          </p:cNvPr>
          <p:cNvSpPr txBox="1"/>
          <p:nvPr/>
        </p:nvSpPr>
        <p:spPr>
          <a:xfrm>
            <a:off x="238449" y="406075"/>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4</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32149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3F718-77E9-4048-A55F-DEEBF7B8C4B9}"/>
              </a:ext>
            </a:extLst>
          </p:cNvPr>
          <p:cNvSpPr txBox="1"/>
          <p:nvPr/>
        </p:nvSpPr>
        <p:spPr>
          <a:xfrm>
            <a:off x="238449" y="406075"/>
            <a:ext cx="2022499" cy="307777"/>
          </a:xfrm>
          <a:prstGeom prst="rect">
            <a:avLst/>
          </a:prstGeom>
          <a:noFill/>
          <a:ln>
            <a:solidFill>
              <a:schemeClr val="bg2">
                <a:lumMod val="90000"/>
              </a:schemeClr>
            </a:solidFill>
            <a:prstDash val="sysDot"/>
          </a:ln>
        </p:spPr>
        <p:txBody>
          <a:bodyPr wrap="square" rtlCol="0">
            <a:spAutoFit/>
          </a:bodyPr>
          <a:lstStyle/>
          <a:p>
            <a:r>
              <a:rPr lang="en-US" sz="1400" dirty="0">
                <a:solidFill>
                  <a:schemeClr val="bg1">
                    <a:lumMod val="65000"/>
                  </a:schemeClr>
                </a:solidFill>
                <a:latin typeface="Verdana" panose="020B0604030504040204" pitchFamily="34" charset="0"/>
              </a:rPr>
              <a:t>Answer here</a:t>
            </a:r>
          </a:p>
        </p:txBody>
      </p:sp>
      <p:sp>
        <p:nvSpPr>
          <p:cNvPr id="3" name="TextBox 2">
            <a:extLst>
              <a:ext uri="{FF2B5EF4-FFF2-40B4-BE49-F238E27FC236}">
                <a16:creationId xmlns:a16="http://schemas.microsoft.com/office/drawing/2014/main" id="{2AC826E9-58DB-481E-B664-679E13D81791}"/>
              </a:ext>
            </a:extLst>
          </p:cNvPr>
          <p:cNvSpPr txBox="1"/>
          <p:nvPr/>
        </p:nvSpPr>
        <p:spPr>
          <a:xfrm>
            <a:off x="208632" y="4866501"/>
            <a:ext cx="1968910" cy="276999"/>
          </a:xfrm>
          <a:prstGeom prst="rect">
            <a:avLst/>
          </a:prstGeom>
          <a:noFill/>
        </p:spPr>
        <p:txBody>
          <a:bodyPr wrap="square" rtlCol="0">
            <a:spAutoFit/>
          </a:bodyPr>
          <a:lstStyle/>
          <a:p>
            <a:pPr algn="ctr"/>
            <a:r>
              <a:rPr lang="en-US" sz="1200" b="1" dirty="0">
                <a:latin typeface="Georgia" panose="02040502050405020303" pitchFamily="18" charset="0"/>
                <a:ea typeface="Verdana" panose="020B0604030504040204" pitchFamily="34" charset="0"/>
                <a:cs typeface="+mj-cs"/>
                <a:hlinkClick r:id="rId2" action="ppaction://hlinksldjump"/>
              </a:rPr>
              <a:t>Go to Part 5</a:t>
            </a:r>
            <a:endParaRPr lang="en-US" sz="1200" b="1" dirty="0">
              <a:latin typeface="Georgia" panose="02040502050405020303" pitchFamily="18" charset="0"/>
              <a:ea typeface="Verdana" panose="020B0604030504040204" pitchFamily="34" charset="0"/>
              <a:cs typeface="+mj-cs"/>
            </a:endParaRPr>
          </a:p>
        </p:txBody>
      </p:sp>
    </p:spTree>
    <p:extLst>
      <p:ext uri="{BB962C8B-B14F-4D97-AF65-F5344CB8AC3E}">
        <p14:creationId xmlns:p14="http://schemas.microsoft.com/office/powerpoint/2010/main" val="1668713381"/>
      </p:ext>
    </p:extLst>
  </p:cSld>
  <p:clrMapOvr>
    <a:masterClrMapping/>
  </p:clrMapOvr>
</p:sld>
</file>

<file path=ppt/theme/theme1.xml><?xml version="1.0" encoding="utf-8"?>
<a:theme xmlns:a="http://schemas.openxmlformats.org/drawingml/2006/main" name="1_Lab 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alleng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rame Only">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idebar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Blank+Copyr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t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ad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xplor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search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ri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ganiz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llustrate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ssess I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documentManagement>
</p:properties>
</file>

<file path=customXml/itemProps1.xml><?xml version="1.0" encoding="utf-8"?>
<ds:datastoreItem xmlns:ds="http://schemas.openxmlformats.org/officeDocument/2006/customXml" ds:itemID="{D799C0D3-8DC3-49D3-A263-FA582536B122}"/>
</file>

<file path=customXml/itemProps2.xml><?xml version="1.0" encoding="utf-8"?>
<ds:datastoreItem xmlns:ds="http://schemas.openxmlformats.org/officeDocument/2006/customXml" ds:itemID="{B716DFD2-ECF9-49D4-A3AA-A0C59B08AA3F}"/>
</file>

<file path=customXml/itemProps3.xml><?xml version="1.0" encoding="utf-8"?>
<ds:datastoreItem xmlns:ds="http://schemas.openxmlformats.org/officeDocument/2006/customXml" ds:itemID="{37BE0C21-A38D-45FD-BD24-6B5EEA0B7EBB}"/>
</file>

<file path=docProps/app.xml><?xml version="1.0" encoding="utf-8"?>
<Properties xmlns="http://schemas.openxmlformats.org/officeDocument/2006/extended-properties" xmlns:vt="http://schemas.openxmlformats.org/officeDocument/2006/docPropsVTypes">
  <Template>Office Theme</Template>
  <TotalTime>2326</TotalTime>
  <Words>368</Words>
  <Application>Microsoft Office PowerPoint</Application>
  <PresentationFormat>On-screen Show (16:9)</PresentationFormat>
  <Paragraphs>101</Paragraphs>
  <Slides>25</Slides>
  <Notes>0</Notes>
  <HiddenSlides>0</HiddenSlides>
  <MMClips>0</MMClips>
  <ScaleCrop>false</ScaleCrop>
  <HeadingPairs>
    <vt:vector size="6" baseType="variant">
      <vt:variant>
        <vt:lpstr>Fonts Used</vt:lpstr>
      </vt:variant>
      <vt:variant>
        <vt:i4>4</vt:i4>
      </vt:variant>
      <vt:variant>
        <vt:lpstr>Theme</vt:lpstr>
      </vt:variant>
      <vt:variant>
        <vt:i4>13</vt:i4>
      </vt:variant>
      <vt:variant>
        <vt:lpstr>Slide Titles</vt:lpstr>
      </vt:variant>
      <vt:variant>
        <vt:i4>25</vt:i4>
      </vt:variant>
    </vt:vector>
  </HeadingPairs>
  <TitlesOfParts>
    <vt:vector size="42" baseType="lpstr">
      <vt:lpstr>Arial</vt:lpstr>
      <vt:lpstr>Georgia</vt:lpstr>
      <vt:lpstr>Janda Safe and Sound</vt:lpstr>
      <vt:lpstr>Verdana</vt:lpstr>
      <vt:lpstr>1_Lab Room</vt:lpstr>
      <vt:lpstr>Watch It</vt:lpstr>
      <vt:lpstr>Read It</vt:lpstr>
      <vt:lpstr>Explore It</vt:lpstr>
      <vt:lpstr>Research It</vt:lpstr>
      <vt:lpstr>Write It</vt:lpstr>
      <vt:lpstr>Organize It</vt:lpstr>
      <vt:lpstr>Illustrate It</vt:lpstr>
      <vt:lpstr>Assess It</vt:lpstr>
      <vt:lpstr>Challenge It</vt:lpstr>
      <vt:lpstr>Frame Only</vt:lpstr>
      <vt:lpstr>Sidebar Only</vt:lpstr>
      <vt:lpstr>Blank+Copyright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Stone</dc:creator>
  <cp:lastModifiedBy>WARD Leanne [Southern River College]</cp:lastModifiedBy>
  <cp:revision>133</cp:revision>
  <dcterms:created xsi:type="dcterms:W3CDTF">2020-06-04T19:05:49Z</dcterms:created>
  <dcterms:modified xsi:type="dcterms:W3CDTF">2021-02-10T06:30:39Z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3200.00000000000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